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1" r:id="rId2"/>
    <p:sldId id="263" r:id="rId3"/>
    <p:sldId id="280" r:id="rId4"/>
    <p:sldId id="281" r:id="rId5"/>
    <p:sldId id="309" r:id="rId6"/>
    <p:sldId id="282" r:id="rId7"/>
    <p:sldId id="283" r:id="rId8"/>
    <p:sldId id="284" r:id="rId9"/>
    <p:sldId id="285" r:id="rId10"/>
    <p:sldId id="310" r:id="rId11"/>
    <p:sldId id="286" r:id="rId12"/>
    <p:sldId id="277" r:id="rId13"/>
    <p:sldId id="307" r:id="rId14"/>
    <p:sldId id="290" r:id="rId15"/>
    <p:sldId id="308" r:id="rId16"/>
    <p:sldId id="291" r:id="rId17"/>
    <p:sldId id="295" r:id="rId18"/>
    <p:sldId id="287" r:id="rId19"/>
    <p:sldId id="305" r:id="rId20"/>
    <p:sldId id="306" r:id="rId21"/>
    <p:sldId id="288" r:id="rId22"/>
    <p:sldId id="292" r:id="rId23"/>
    <p:sldId id="311" r:id="rId24"/>
    <p:sldId id="293" r:id="rId25"/>
    <p:sldId id="289" r:id="rId26"/>
    <p:sldId id="294" r:id="rId27"/>
    <p:sldId id="298" r:id="rId28"/>
    <p:sldId id="297" r:id="rId29"/>
    <p:sldId id="299" r:id="rId30"/>
    <p:sldId id="300" r:id="rId31"/>
    <p:sldId id="296" r:id="rId32"/>
    <p:sldId id="301" r:id="rId33"/>
    <p:sldId id="302" r:id="rId34"/>
    <p:sldId id="303" r:id="rId35"/>
    <p:sldId id="275" r:id="rId36"/>
    <p:sldId id="304" r:id="rId37"/>
  </p:sldIdLst>
  <p:sldSz cx="9144000" cy="6858000" type="screen4x3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987AA-38EF-4769-3F76-2D3988CDC80F}" v="24" dt="2024-12-20T15:41:37.395"/>
    <p1510:client id="{A62DEEFB-122E-12D0-37CE-AA602575CF4D}" v="436" dt="2024-12-20T11:06:32.249"/>
    <p1510:client id="{D0518642-DA56-D637-F05D-84313A1DCE8C}" v="1392" dt="2024-12-20T10:30:31.173"/>
    <p1510:client id="{F9C7AE55-94DA-113D-7F79-AFF46C89CC44}" v="514" dt="2024-12-20T10:30:50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538AEE-A08E-DBE9-38B8-F1BB65ED6F2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EB2D06-7C63-9C45-B393-B539A1F59CA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198DD4-A247-477D-972A-CC89485B0410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20/12/2024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DF42AE-B5E5-3EC5-23FD-5A294D0D2D4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488429-FC71-70F5-26DB-BFDF0F8A985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4233AB-E5C0-4BDF-9FC9-3C93805A4FDD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ço Reservado para Cabeçalho 1">
            <a:extLst>
              <a:ext uri="{FF2B5EF4-FFF2-40B4-BE49-F238E27FC236}">
                <a16:creationId xmlns:a16="http://schemas.microsoft.com/office/drawing/2014/main" id="{50EB3482-D505-DC94-AB02-8AE03D480A87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ço Reservado para Data 2">
            <a:extLst>
              <a:ext uri="{FF2B5EF4-FFF2-40B4-BE49-F238E27FC236}">
                <a16:creationId xmlns:a16="http://schemas.microsoft.com/office/drawing/2014/main" id="{1732C964-529E-66B1-CB9C-902B68EEE3F6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18373C-162B-41D7-AEB1-49D33DA6BB1A}" type="datetime1">
              <a: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20/12/2024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74012F1F-879B-F9D8-FB1B-EF6772771A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Espaço Reservado para Número de Slide 4">
            <a:extLst>
              <a:ext uri="{FF2B5EF4-FFF2-40B4-BE49-F238E27FC236}">
                <a16:creationId xmlns:a16="http://schemas.microsoft.com/office/drawing/2014/main" id="{3B3E6984-89D2-AFEE-52E8-1979E5F4BB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78DEB4-611D-4F6E-AA82-866764F637D4}" type="slidenum">
              <a:t>‹N°›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Espaço Reservado para Cabeçalho 1">
            <a:extLst>
              <a:ext uri="{FF2B5EF4-FFF2-40B4-BE49-F238E27FC236}">
                <a16:creationId xmlns:a16="http://schemas.microsoft.com/office/drawing/2014/main" id="{2FFF88A5-28A0-A015-9678-96452FB6FBD6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Espaço Reservado para Data 2">
            <a:extLst>
              <a:ext uri="{FF2B5EF4-FFF2-40B4-BE49-F238E27FC236}">
                <a16:creationId xmlns:a16="http://schemas.microsoft.com/office/drawing/2014/main" id="{366B761A-473F-B5CC-3EEE-5A209BB2D97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1B637B-9CEB-4980-BB12-EAAD2F261435}" type="datetime1">
              <a: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20/12/2024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3D2ADA90-E0DF-F65B-6AD3-C69310A925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Espaço Reservado para Número de Slide 4">
            <a:extLst>
              <a:ext uri="{FF2B5EF4-FFF2-40B4-BE49-F238E27FC236}">
                <a16:creationId xmlns:a16="http://schemas.microsoft.com/office/drawing/2014/main" id="{A50EBA55-F8EB-9F52-3DDC-9943EFD446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03D1D2-296B-4B94-951B-F93F251C427B}" type="slidenum">
              <a:t>‹N°›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Espace réservé de l'en-tête 1">
            <a:extLst>
              <a:ext uri="{FF2B5EF4-FFF2-40B4-BE49-F238E27FC236}">
                <a16:creationId xmlns:a16="http://schemas.microsoft.com/office/drawing/2014/main" id="{C6D50452-B906-A394-68D5-94EF1559379F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Espace réservé de la date 2">
            <a:extLst>
              <a:ext uri="{FF2B5EF4-FFF2-40B4-BE49-F238E27FC236}">
                <a16:creationId xmlns:a16="http://schemas.microsoft.com/office/drawing/2014/main" id="{3AD1532D-5764-C184-4DD6-6A6FF62C8948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396F9E-ED8A-46ED-9ECB-9C60FBAF15DC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20/12/2024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Espace réservé du pied de page 3">
            <a:extLst>
              <a:ext uri="{FF2B5EF4-FFF2-40B4-BE49-F238E27FC236}">
                <a16:creationId xmlns:a16="http://schemas.microsoft.com/office/drawing/2014/main" id="{EC084F05-DD3D-58B5-845A-F5BDE77A6B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58A2B10A-6390-71F9-61A0-13AA682BD6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263FAC-FAD5-43E8-AF1C-8874C7CB7191}" type="slidenum">
              <a:t>‹N°›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1429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70FDDD5-2EEE-22E5-D023-01850D29B74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6B1C9A4-34E4-1F9A-5E41-695C5883A68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EBFB590-BD78-40FE-AAAB-DA29B8FB5382}" type="datetime1">
              <a:rPr lang="fr-FR"/>
              <a:pPr lvl="0"/>
              <a:t>20/12/2024</a:t>
            </a:fld>
            <a:endParaRPr lang="fr-BE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C5BEF4B7-A253-3BD9-47B5-1843CCE8A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E268C7E5-4647-768A-FABD-F54CD4BC98C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D316D3-5FF5-9F01-8628-41BB0C3D697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32DB47-3608-9162-B6E1-57CA72C8A9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8A87190-5BC4-4981-8634-F5C9A03CA4F7}" type="slidenum">
              <a:t>‹N°›</a:t>
            </a:fld>
            <a:endParaRPr lang="fr-BE"/>
          </a:p>
        </p:txBody>
      </p:sp>
      <p:sp>
        <p:nvSpPr>
          <p:cNvPr id="8" name="Espaço Reservado para Cabeçalho 1">
            <a:extLst>
              <a:ext uri="{FF2B5EF4-FFF2-40B4-BE49-F238E27FC236}">
                <a16:creationId xmlns:a16="http://schemas.microsoft.com/office/drawing/2014/main" id="{D2461291-B0CF-A7CD-8D55-30EF583E9875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BR"/>
          </a:p>
        </p:txBody>
      </p:sp>
      <p:sp>
        <p:nvSpPr>
          <p:cNvPr id="9" name="Espaço Reservado para Data 2">
            <a:extLst>
              <a:ext uri="{FF2B5EF4-FFF2-40B4-BE49-F238E27FC236}">
                <a16:creationId xmlns:a16="http://schemas.microsoft.com/office/drawing/2014/main" id="{8DEAF223-80A6-C1FD-BACE-6D29438088C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9BE766A-3E55-4382-8662-F441D213ADFD}" type="datetime1">
              <a:rPr lang="pt-BR"/>
              <a:pPr lvl="0"/>
              <a:t>20/12/2024</a:t>
            </a:fld>
            <a:endParaRPr lang="pt-BR"/>
          </a:p>
        </p:txBody>
      </p:sp>
      <p:sp>
        <p:nvSpPr>
          <p:cNvPr id="10" name="Espaço Reservado para Imagem de Slide 3">
            <a:extLst>
              <a:ext uri="{FF2B5EF4-FFF2-40B4-BE49-F238E27FC236}">
                <a16:creationId xmlns:a16="http://schemas.microsoft.com/office/drawing/2014/main" id="{92D342B0-0679-33EE-1C33-574010719F00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Espaço Reservado para Anotações 4">
            <a:extLst>
              <a:ext uri="{FF2B5EF4-FFF2-40B4-BE49-F238E27FC236}">
                <a16:creationId xmlns:a16="http://schemas.microsoft.com/office/drawing/2014/main" id="{47689698-7E1D-40B5-8C3F-073B2FF841D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Rodapé 5">
            <a:extLst>
              <a:ext uri="{FF2B5EF4-FFF2-40B4-BE49-F238E27FC236}">
                <a16:creationId xmlns:a16="http://schemas.microsoft.com/office/drawing/2014/main" id="{DA1B4DB8-89B0-B954-DD80-FB15BF774B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BR"/>
          </a:p>
        </p:txBody>
      </p:sp>
      <p:sp>
        <p:nvSpPr>
          <p:cNvPr id="13" name="Espaço Reservado para Número de Slide 6">
            <a:extLst>
              <a:ext uri="{FF2B5EF4-FFF2-40B4-BE49-F238E27FC236}">
                <a16:creationId xmlns:a16="http://schemas.microsoft.com/office/drawing/2014/main" id="{AE014677-7207-1BE4-0A3C-07541B1974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17509AA-4D33-4FFA-8362-189AB4D68252}" type="slidenum">
              <a:t>‹N°›</a:t>
            </a:fld>
            <a:endParaRPr lang="pt-BR"/>
          </a:p>
        </p:txBody>
      </p:sp>
      <p:sp>
        <p:nvSpPr>
          <p:cNvPr id="14" name="Espaço Reservado para Cabeçalho 1">
            <a:extLst>
              <a:ext uri="{FF2B5EF4-FFF2-40B4-BE49-F238E27FC236}">
                <a16:creationId xmlns:a16="http://schemas.microsoft.com/office/drawing/2014/main" id="{7130FAC5-9105-E723-85B8-ADF24FF790E7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BR"/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3C7DC3-01EF-7712-1D31-5FBB673F610D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FB90A1B-5872-4D27-8AB1-E41549BB6C5E}" type="datetime1">
              <a:rPr lang="pt-BR"/>
              <a:pPr lvl="0"/>
              <a:t>20/12/2024</a:t>
            </a:fld>
            <a:endParaRPr lang="pt-BR"/>
          </a:p>
        </p:txBody>
      </p:sp>
      <p:sp>
        <p:nvSpPr>
          <p:cNvPr id="16" name="Espaço Reservado para Imagem de Slide 3">
            <a:extLst>
              <a:ext uri="{FF2B5EF4-FFF2-40B4-BE49-F238E27FC236}">
                <a16:creationId xmlns:a16="http://schemas.microsoft.com/office/drawing/2014/main" id="{B0A4DE3C-C89C-8F4D-4347-4316824194B6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7" name="Espaço Reservado para Anotações 4">
            <a:extLst>
              <a:ext uri="{FF2B5EF4-FFF2-40B4-BE49-F238E27FC236}">
                <a16:creationId xmlns:a16="http://schemas.microsoft.com/office/drawing/2014/main" id="{15B24CE9-1B9E-7DC2-9EB2-C265ED72461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C5C01A9C-57D9-8FE3-2CE9-EE9BEBC8D4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BR"/>
          </a:p>
        </p:txBody>
      </p:sp>
      <p:sp>
        <p:nvSpPr>
          <p:cNvPr id="19" name="Espaço Reservado para Número de Slide 6">
            <a:extLst>
              <a:ext uri="{FF2B5EF4-FFF2-40B4-BE49-F238E27FC236}">
                <a16:creationId xmlns:a16="http://schemas.microsoft.com/office/drawing/2014/main" id="{181C95DB-0B36-A538-4C4C-5F0644EBC1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F8DE4D-DA9A-4115-B3DC-A68E57367F67}" type="slidenum">
              <a:t>‹N°›</a:t>
            </a:fld>
            <a:endParaRPr lang="pt-BR"/>
          </a:p>
        </p:txBody>
      </p:sp>
      <p:sp>
        <p:nvSpPr>
          <p:cNvPr id="20" name="Espace réservé de l'en-tête 1">
            <a:extLst>
              <a:ext uri="{FF2B5EF4-FFF2-40B4-BE49-F238E27FC236}">
                <a16:creationId xmlns:a16="http://schemas.microsoft.com/office/drawing/2014/main" id="{398F6D9C-209C-1726-EF6D-0FB0FE6A9534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21" name="Espace réservé de la date 2">
            <a:extLst>
              <a:ext uri="{FF2B5EF4-FFF2-40B4-BE49-F238E27FC236}">
                <a16:creationId xmlns:a16="http://schemas.microsoft.com/office/drawing/2014/main" id="{308F7FFB-55E2-9035-A7D4-3D500A2664BB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62895D5-9C92-4E9A-9610-187EFF296AB7}" type="datetime1">
              <a:rPr lang="fr-FR"/>
              <a:pPr lvl="0"/>
              <a:t>20/12/2024</a:t>
            </a:fld>
            <a:endParaRPr lang="fr-FR"/>
          </a:p>
        </p:txBody>
      </p:sp>
      <p:sp>
        <p:nvSpPr>
          <p:cNvPr id="22" name="Espace réservé de l'image des diapositives 3">
            <a:extLst>
              <a:ext uri="{FF2B5EF4-FFF2-40B4-BE49-F238E27FC236}">
                <a16:creationId xmlns:a16="http://schemas.microsoft.com/office/drawing/2014/main" id="{AC1C633A-E014-0D28-F617-FFEE17835869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1371600" y="1143000"/>
            <a:ext cx="41148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23" name="Espace réservé des notes 4">
            <a:extLst>
              <a:ext uri="{FF2B5EF4-FFF2-40B4-BE49-F238E27FC236}">
                <a16:creationId xmlns:a16="http://schemas.microsoft.com/office/drawing/2014/main" id="{4A0392BF-634C-EA78-94B1-D14B37DC8DA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4" name="Espace réservé du pied de page 5">
            <a:extLst>
              <a:ext uri="{FF2B5EF4-FFF2-40B4-BE49-F238E27FC236}">
                <a16:creationId xmlns:a16="http://schemas.microsoft.com/office/drawing/2014/main" id="{3C27826E-44A7-596A-1046-AE5DECF901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25" name="Espace réservé du numéro de diapositive 6">
            <a:extLst>
              <a:ext uri="{FF2B5EF4-FFF2-40B4-BE49-F238E27FC236}">
                <a16:creationId xmlns:a16="http://schemas.microsoft.com/office/drawing/2014/main" id="{F8F40C06-7662-7426-3363-CE2303B591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1D681D0-7AD1-44AF-9B63-73623A8BFA2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5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40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051D9E-3D62-7808-D741-5803D34EC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0381B2F-75FD-2B46-7A3D-833F03095F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C57BE-012B-4C56-A2D0-EEA0DD82868F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61DD4A-7B9A-4539-A62D-26BC07F995E7}" type="slidenum">
              <a:t>1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3D2D56-A492-BEC9-90AC-D1B913EB2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A74299-5043-F365-B2AB-4DAFE934A2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ea typeface="Calibri"/>
                <a:cs typeface="Calibri"/>
              </a:rPr>
              <a:t>Optimization: Deleting the bus stops from where it takes too much time by bus even in bird-fly.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522096-C7EE-6E49-8A24-067E235E904C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4C1ACA-6EA1-43B0-AB9D-2FFDDD12211F}" type="slidenum">
              <a:t>35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DD6C90-6C66-745E-F555-6552BEA4266F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A5182C-D65A-42C8-B84C-F6036354597B}" type="slidenum">
              <a:t>35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97BCB9-3C0D-7FA6-51C0-22C9EFDAF1AF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2E4A2A-3D6D-4C2E-8E79-F09E6FF6F77D}" type="slidenum">
              <a:t>35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61AAA0-9EBC-751F-A21A-8B8AE31D155D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BA632B-B6D4-4F56-98B8-C77BE3345F89}" type="slidenum">
              <a:t>35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medecine &amp; pharma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2C625D23-EE8A-98BF-B026-D22499683D4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F1ACD51E-04F2-588C-142D-E73C4F52B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CD840DCC-3614-BF5C-DC95-A25B8B7355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6763842B-8518-3859-1378-DC71E8DB70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C423C8-C33B-463E-424A-AA6DEAAB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336" y="5780955"/>
            <a:ext cx="1870441" cy="83414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6173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7CA2906F-36CD-BB3D-EAA1-7E576CF355F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1B53A84E-7CCB-387E-BDA1-8FDE079E8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1A4DB5C3-A84A-9AC1-DA5B-75B5007880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CA6C9AF4-BED4-539F-B989-CB4DB5E38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D07E9CCF-C3C7-379E-3DD5-E1CE19B8E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698" y="5768154"/>
            <a:ext cx="1850032" cy="9123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9186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rvices Génér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97B87184-DCAD-D180-B696-1CABE9E2E77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5B76A6CA-85BD-6C73-ED5D-D5D9EB145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6DF635C8-7EA9-AC40-1CF7-EDD9FAF1DC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2A1A96BB-7555-AD7A-4B81-813D01AC28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95D2791-9AEB-90A2-B0FB-F759F542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17522"/>
            <a:ext cx="6734171" cy="168354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32983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2BB30788-7DE6-F77A-603E-283AE0D78F66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>
                <a:ea typeface="Times New Roman" pitchFamily="18"/>
              </a:defRPr>
            </a:lvl1pPr>
            <a:lvl2pPr marL="180978" indent="-180978">
              <a:buClr>
                <a:srgbClr val="00ABCC"/>
              </a:buClr>
              <a:buFont typeface="Wingdings" pitchFamily="2"/>
              <a:buChar char="§"/>
              <a:defRPr>
                <a:ea typeface="Times New Roman" pitchFamily="18"/>
              </a:defRPr>
            </a:lvl2pPr>
            <a:lvl3pPr marL="447671" indent="-180978">
              <a:buClr>
                <a:srgbClr val="C44C4C"/>
              </a:buClr>
              <a:buFont typeface="Wingdings" pitchFamily="2"/>
              <a:buChar char="§"/>
              <a:defRPr>
                <a:ea typeface="Times New Roman" pitchFamily="18"/>
              </a:defRPr>
            </a:lvl3pPr>
            <a:lvl4pPr marL="714375" indent="-180978">
              <a:spcBef>
                <a:spcPts val="400"/>
              </a:spcBef>
              <a:buClr>
                <a:srgbClr val="A6A6A6"/>
              </a:buClr>
              <a:buFont typeface="Wingdings" pitchFamily="2"/>
              <a:buChar char="§"/>
              <a:defRPr sz="1800"/>
            </a:lvl4pPr>
            <a:lvl5pPr marL="990596" indent="-171450">
              <a:spcBef>
                <a:spcPts val="400"/>
              </a:spcBef>
              <a:buFont typeface="Wingdings" pitchFamily="2"/>
              <a:buChar char="§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Titre 10">
            <a:extLst>
              <a:ext uri="{FF2B5EF4-FFF2-40B4-BE49-F238E27FC236}">
                <a16:creationId xmlns:a16="http://schemas.microsoft.com/office/drawing/2014/main" id="{2FF564B6-CBED-502F-6CDF-7324697DA2D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E88A1F27-D05B-E5C6-00EA-CBE9E40AE0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74F808-1874-49E2-A129-0C62457BCBED}" type="slidenum">
              <a:t>‹N°›</a:t>
            </a:fld>
            <a:endParaRPr lang="fr-BE"/>
          </a:p>
        </p:txBody>
      </p:sp>
      <p:sp>
        <p:nvSpPr>
          <p:cNvPr id="5" name="Espace réservé du pied de page 13">
            <a:extLst>
              <a:ext uri="{FF2B5EF4-FFF2-40B4-BE49-F238E27FC236}">
                <a16:creationId xmlns:a16="http://schemas.microsoft.com/office/drawing/2014/main" id="{FF109EF5-91B1-EBDB-0221-74DA644B96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27877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n à gauch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FF3C1-7C7B-CF53-9A24-EDB6F8DE2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346" y="274640"/>
            <a:ext cx="6267453" cy="1143000"/>
          </a:xfrm>
        </p:spPr>
        <p:txBody>
          <a:bodyPr/>
          <a:lstStyle>
            <a:lvl1pPr>
              <a:defRPr>
                <a:ea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CA8EF-3CA8-34D4-C970-681FB3D0679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28874" y="1600200"/>
            <a:ext cx="6257925" cy="4525959"/>
          </a:xfrm>
        </p:spPr>
        <p:txBody>
          <a:bodyPr/>
          <a:lstStyle>
            <a:lvl1pPr>
              <a:defRPr>
                <a:ea typeface="Times New Roman" pitchFamily="18"/>
              </a:defRPr>
            </a:lvl1pPr>
            <a:lvl2pPr marL="180978" indent="-180978">
              <a:buClr>
                <a:srgbClr val="00ABCC"/>
              </a:buClr>
              <a:buFont typeface="Wingdings" pitchFamily="2"/>
              <a:buChar char="§"/>
              <a:defRPr>
                <a:ea typeface="Times New Roman" pitchFamily="18"/>
              </a:defRPr>
            </a:lvl2pPr>
            <a:lvl3pPr marL="447671" indent="-180978">
              <a:buClr>
                <a:srgbClr val="C44C4C"/>
              </a:buClr>
              <a:buFont typeface="Wingdings" pitchFamily="2"/>
              <a:buChar char="§"/>
              <a:defRPr>
                <a:ea typeface="Times New Roman" pitchFamily="18"/>
              </a:defRPr>
            </a:lvl3pPr>
            <a:lvl4pPr marL="714375" indent="-180978">
              <a:spcBef>
                <a:spcPts val="400"/>
              </a:spcBef>
              <a:buClr>
                <a:srgbClr val="A6A6A6"/>
              </a:buClr>
              <a:buFont typeface="Wingdings" pitchFamily="2"/>
              <a:buChar char="§"/>
              <a:defRPr sz="1800"/>
            </a:lvl4pPr>
            <a:lvl5pPr marL="990596" indent="-171450">
              <a:spcBef>
                <a:spcPts val="400"/>
              </a:spcBef>
              <a:buFont typeface="Wingdings" pitchFamily="2"/>
              <a:buChar char="§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3964E3D-1352-D513-1358-51A492555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300" y="285750"/>
            <a:ext cx="2028825" cy="6057899"/>
          </a:xfrm>
        </p:spPr>
        <p:txBody>
          <a:bodyPr/>
          <a:lstStyle>
            <a:lvl1pPr>
              <a:defRPr/>
            </a:lvl1pPr>
            <a:lvl2pPr marL="0" indent="0">
              <a:spcBef>
                <a:spcPts val="300"/>
              </a:spcBef>
              <a:buNone/>
              <a:defRPr sz="1300" b="1" cap="small">
                <a:solidFill>
                  <a:srgbClr val="C44C4C"/>
                </a:solidFill>
                <a:latin typeface="Calibri"/>
              </a:defRPr>
            </a:lvl2pPr>
            <a:lvl3pPr marL="0" indent="0">
              <a:spcBef>
                <a:spcPts val="300"/>
              </a:spcBef>
              <a:buNone/>
              <a:defRPr sz="1300" cap="small">
                <a:solidFill>
                  <a:srgbClr val="969696"/>
                </a:solidFill>
                <a:latin typeface="Calibri"/>
              </a:defRPr>
            </a:lvl3pPr>
            <a:lvl4pPr marL="180978" indent="-180978">
              <a:spcBef>
                <a:spcPts val="300"/>
              </a:spcBef>
              <a:buFont typeface="Wingdings" pitchFamily="2"/>
              <a:buChar char="§"/>
              <a:defRPr sz="1300" b="1" cap="small">
                <a:solidFill>
                  <a:srgbClr val="C44C4C"/>
                </a:solidFill>
              </a:defRPr>
            </a:lvl4pPr>
            <a:lvl5pPr marL="180978" indent="-180978">
              <a:spcBef>
                <a:spcPts val="300"/>
              </a:spcBef>
              <a:buFont typeface="Wingdings" pitchFamily="2"/>
              <a:buChar char="§"/>
              <a:defRPr sz="1300" cap="small">
                <a:solidFill>
                  <a:srgbClr val="96969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B545167E-670E-9302-03D6-BF46F45248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BE33F5-55D0-4148-BF79-68C90C884E7C}" type="slidenum">
              <a:t>‹N°›</a:t>
            </a:fld>
            <a:endParaRPr lang="fr-BE"/>
          </a:p>
        </p:txBody>
      </p:sp>
      <p:sp>
        <p:nvSpPr>
          <p:cNvPr id="6" name="Espace réservé du pied de page 12">
            <a:extLst>
              <a:ext uri="{FF2B5EF4-FFF2-40B4-BE49-F238E27FC236}">
                <a16:creationId xmlns:a16="http://schemas.microsoft.com/office/drawing/2014/main" id="{D6BBBFF0-97B9-122C-4FD5-3CC749CE97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3781097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n au dessus, titre et con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86D5F39-B03B-F27B-66B7-8AED26170948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>
                <a:ea typeface="Times New Roman" pitchFamily="18"/>
              </a:defRPr>
            </a:lvl1pPr>
            <a:lvl2pPr marL="180978" indent="-180978">
              <a:buClr>
                <a:srgbClr val="00ABCC"/>
              </a:buClr>
              <a:buFont typeface="Wingdings" pitchFamily="2"/>
              <a:buChar char="§"/>
              <a:defRPr>
                <a:ea typeface="Times New Roman" pitchFamily="18"/>
              </a:defRPr>
            </a:lvl2pPr>
            <a:lvl3pPr marL="447671" indent="-180978">
              <a:buClr>
                <a:srgbClr val="C44C4C"/>
              </a:buClr>
              <a:buFont typeface="Wingdings" pitchFamily="2"/>
              <a:buChar char="§"/>
              <a:defRPr>
                <a:ea typeface="Times New Roman" pitchFamily="18"/>
              </a:defRPr>
            </a:lvl3pPr>
            <a:lvl4pPr marL="714375" indent="-180978">
              <a:spcBef>
                <a:spcPts val="400"/>
              </a:spcBef>
              <a:buClr>
                <a:srgbClr val="A6A6A6"/>
              </a:buClr>
              <a:buFont typeface="Wingdings" pitchFamily="2"/>
              <a:buChar char="§"/>
              <a:defRPr sz="1800"/>
            </a:lvl4pPr>
            <a:lvl5pPr marL="990596" indent="-171450">
              <a:spcBef>
                <a:spcPts val="400"/>
              </a:spcBef>
              <a:buFont typeface="Wingdings" pitchFamily="2"/>
              <a:buChar char="§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Titre 10">
            <a:extLst>
              <a:ext uri="{FF2B5EF4-FFF2-40B4-BE49-F238E27FC236}">
                <a16:creationId xmlns:a16="http://schemas.microsoft.com/office/drawing/2014/main" id="{9EEB0FC8-869B-9292-5C83-174AF62819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22">
            <a:extLst>
              <a:ext uri="{FF2B5EF4-FFF2-40B4-BE49-F238E27FC236}">
                <a16:creationId xmlns:a16="http://schemas.microsoft.com/office/drawing/2014/main" id="{B4FF802C-A733-538B-B37D-D51C881FB4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228600"/>
          </a:xfrm>
        </p:spPr>
        <p:txBody>
          <a:bodyPr anchorCtr="1">
            <a:noAutofit/>
          </a:bodyPr>
          <a:lstStyle>
            <a:lvl1pPr algn="ctr">
              <a:spcBef>
                <a:spcPts val="300"/>
              </a:spcBef>
              <a:defRPr sz="1200" cap="small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numéro de diapositive 13">
            <a:extLst>
              <a:ext uri="{FF2B5EF4-FFF2-40B4-BE49-F238E27FC236}">
                <a16:creationId xmlns:a16="http://schemas.microsoft.com/office/drawing/2014/main" id="{D3131A36-A226-1057-1DC7-54E7F99941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2E2060-9B34-4BAB-8712-6225C0406EDF}" type="slidenum">
              <a:t>‹N°›</a:t>
            </a:fld>
            <a:endParaRPr lang="fr-BE"/>
          </a:p>
        </p:txBody>
      </p:sp>
      <p:sp>
        <p:nvSpPr>
          <p:cNvPr id="6" name="Espace réservé du pied de page 14">
            <a:extLst>
              <a:ext uri="{FF2B5EF4-FFF2-40B4-BE49-F238E27FC236}">
                <a16:creationId xmlns:a16="http://schemas.microsoft.com/office/drawing/2014/main" id="{6496D9C8-2BE9-6578-4390-4921F48F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890929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9444E-217F-4764-1BCB-5CE6BBA87E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346" y="274640"/>
            <a:ext cx="6267453" cy="1143000"/>
          </a:xfrm>
        </p:spPr>
        <p:txBody>
          <a:bodyPr/>
          <a:lstStyle>
            <a:lvl1pPr>
              <a:defRPr>
                <a:ea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4916C8-1DC8-A6F9-F98F-B8673EC123A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28874" y="1600200"/>
            <a:ext cx="6257925" cy="4525959"/>
          </a:xfrm>
        </p:spPr>
        <p:txBody>
          <a:bodyPr/>
          <a:lstStyle>
            <a:lvl1pPr>
              <a:defRPr>
                <a:ea typeface="Times New Roman" pitchFamily="18"/>
              </a:defRPr>
            </a:lvl1pPr>
            <a:lvl2pPr marL="180978" indent="-180978">
              <a:buClr>
                <a:srgbClr val="00ABCC"/>
              </a:buClr>
              <a:buFont typeface="Wingdings" pitchFamily="2"/>
              <a:buChar char="§"/>
              <a:defRPr>
                <a:ea typeface="Times New Roman" pitchFamily="18"/>
              </a:defRPr>
            </a:lvl2pPr>
            <a:lvl3pPr marL="447671" indent="-180978">
              <a:buClr>
                <a:srgbClr val="C44C4C"/>
              </a:buClr>
              <a:buFont typeface="Wingdings" pitchFamily="2"/>
              <a:buChar char="§"/>
              <a:defRPr>
                <a:ea typeface="Times New Roman" pitchFamily="18"/>
              </a:defRPr>
            </a:lvl3pPr>
            <a:lvl4pPr marL="714375" indent="-180978">
              <a:spcBef>
                <a:spcPts val="400"/>
              </a:spcBef>
              <a:buClr>
                <a:srgbClr val="A6A6A6"/>
              </a:buClr>
              <a:buFont typeface="Wingdings" pitchFamily="2"/>
              <a:buChar char="§"/>
              <a:defRPr sz="1800"/>
            </a:lvl4pPr>
            <a:lvl5pPr marL="990596" indent="-171450">
              <a:spcBef>
                <a:spcPts val="400"/>
              </a:spcBef>
              <a:buFont typeface="Wingdings" pitchFamily="2"/>
              <a:buChar char="§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pour une image  12">
            <a:extLst>
              <a:ext uri="{FF2B5EF4-FFF2-40B4-BE49-F238E27FC236}">
                <a16:creationId xmlns:a16="http://schemas.microsoft.com/office/drawing/2014/main" id="{57FC53EF-71B6-7C5C-9EB9-3D1CD6E14EC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76196"/>
            <a:ext cx="2227496" cy="6515099"/>
          </a:xfrm>
        </p:spPr>
        <p:txBody>
          <a:bodyPr/>
          <a:lstStyle>
            <a:lvl1pPr>
              <a:defRPr lang="fr-BE"/>
            </a:lvl1pPr>
          </a:lstStyle>
          <a:p>
            <a:pPr lvl="0"/>
            <a:endParaRPr lang="fr-BE"/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DFB83729-6FBE-C23F-80E7-7B27627186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15779-3DC6-4856-A7B1-29DE2609D67F}" type="slidenum">
              <a:t>‹N°›</a:t>
            </a:fld>
            <a:endParaRPr lang="fr-BE"/>
          </a:p>
        </p:txBody>
      </p:sp>
      <p:sp>
        <p:nvSpPr>
          <p:cNvPr id="6" name="Espace réservé du pied de page 13">
            <a:extLst>
              <a:ext uri="{FF2B5EF4-FFF2-40B4-BE49-F238E27FC236}">
                <a16:creationId xmlns:a16="http://schemas.microsoft.com/office/drawing/2014/main" id="{F09C2094-B29C-3F42-0064-F0808C98C9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22206486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9">
            <a:extLst>
              <a:ext uri="{FF2B5EF4-FFF2-40B4-BE49-F238E27FC236}">
                <a16:creationId xmlns:a16="http://schemas.microsoft.com/office/drawing/2014/main" id="{79ECABAE-05E1-467F-8A8E-D8FDC1601D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15">
            <a:extLst>
              <a:ext uri="{FF2B5EF4-FFF2-40B4-BE49-F238E27FC236}">
                <a16:creationId xmlns:a16="http://schemas.microsoft.com/office/drawing/2014/main" id="{948D54F3-7B0E-CB0F-A55E-8F3E8D4B669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66728" y="1609728"/>
            <a:ext cx="4057650" cy="4514850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defRPr>
                <a:ea typeface="Times New Roman" pitchFamily="18"/>
              </a:defRPr>
            </a:lvl2pPr>
            <a:lvl3pPr>
              <a:defRPr>
                <a:ea typeface="Times New Roman" pitchFamily="18"/>
              </a:defRPr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15">
            <a:extLst>
              <a:ext uri="{FF2B5EF4-FFF2-40B4-BE49-F238E27FC236}">
                <a16:creationId xmlns:a16="http://schemas.microsoft.com/office/drawing/2014/main" id="{73B50BAA-002E-0D79-D74D-8F44C3E7F57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638678" y="1609728"/>
            <a:ext cx="4057650" cy="4514850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defRPr>
                <a:ea typeface="Times New Roman" pitchFamily="18"/>
              </a:defRPr>
            </a:lvl2pPr>
            <a:lvl3pPr>
              <a:defRPr>
                <a:ea typeface="Times New Roman" pitchFamily="18"/>
              </a:defRPr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numéro de diapositive 10">
            <a:extLst>
              <a:ext uri="{FF2B5EF4-FFF2-40B4-BE49-F238E27FC236}">
                <a16:creationId xmlns:a16="http://schemas.microsoft.com/office/drawing/2014/main" id="{F73A0D52-F103-19A6-97E6-A67BCBBB13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CDACD4-CFEE-40FA-B871-39506F9FC6E8}" type="slidenum">
              <a:t>‹N°›</a:t>
            </a:fld>
            <a:endParaRPr lang="fr-BE"/>
          </a:p>
        </p:txBody>
      </p:sp>
      <p:sp>
        <p:nvSpPr>
          <p:cNvPr id="6" name="Espace réservé du pied de page 12">
            <a:extLst>
              <a:ext uri="{FF2B5EF4-FFF2-40B4-BE49-F238E27FC236}">
                <a16:creationId xmlns:a16="http://schemas.microsoft.com/office/drawing/2014/main" id="{07492D9A-0F8F-A2D8-267C-01CE92B510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628614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314C4-5CD9-93D6-F3DC-39AD81571D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F06595-962C-9E77-66A4-9D90721E4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4" cy="639759"/>
          </a:xfrm>
        </p:spPr>
        <p:txBody>
          <a:bodyPr anchor="b"/>
          <a:lstStyle>
            <a:lvl1pPr>
              <a:spcBef>
                <a:spcPts val="600"/>
              </a:spcBef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7347A2-5436-0CDE-6824-D11BDB899B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57200" y="2174872"/>
            <a:ext cx="4040184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>
                <a:ea typeface="Times New Roman" pitchFamily="18"/>
              </a:defRPr>
            </a:lvl2pPr>
            <a:lvl3pPr>
              <a:spcBef>
                <a:spcPts val="400"/>
              </a:spcBef>
              <a:defRPr sz="1800">
                <a:ea typeface="Times New Roman" pitchFamily="18"/>
              </a:defRPr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34A417-E00F-9399-9C82-CB56F03E32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45023" y="1535113"/>
            <a:ext cx="4041776" cy="639759"/>
          </a:xfrm>
        </p:spPr>
        <p:txBody>
          <a:bodyPr anchor="b"/>
          <a:lstStyle>
            <a:lvl1pPr>
              <a:spcBef>
                <a:spcPts val="600"/>
              </a:spcBef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ABCB72-F012-DE01-A659-B4138D12097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45023" y="2174872"/>
            <a:ext cx="4041776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>
                <a:ea typeface="Times New Roman" pitchFamily="18"/>
              </a:defRPr>
            </a:lvl2pPr>
            <a:lvl3pPr>
              <a:spcBef>
                <a:spcPts val="400"/>
              </a:spcBef>
              <a:defRPr sz="1800">
                <a:ea typeface="Times New Roman" pitchFamily="18"/>
              </a:defRPr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u numéro de diapositive 12">
            <a:extLst>
              <a:ext uri="{FF2B5EF4-FFF2-40B4-BE49-F238E27FC236}">
                <a16:creationId xmlns:a16="http://schemas.microsoft.com/office/drawing/2014/main" id="{365F56E3-B9D6-E1D5-855A-E14F8EBE0C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F4B87D-81F0-4C54-9774-A7838AB9B4C0}" type="slidenum">
              <a:t>‹N°›</a:t>
            </a:fld>
            <a:endParaRPr lang="fr-BE"/>
          </a:p>
        </p:txBody>
      </p:sp>
      <p:sp>
        <p:nvSpPr>
          <p:cNvPr id="8" name="Espace réservé du pied de page 13">
            <a:extLst>
              <a:ext uri="{FF2B5EF4-FFF2-40B4-BE49-F238E27FC236}">
                <a16:creationId xmlns:a16="http://schemas.microsoft.com/office/drawing/2014/main" id="{36772D9F-1ACD-5B71-183C-BCC00D7915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3349615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39022-F04D-B8CF-B3E4-94144E8105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numéro de diapositive 11">
            <a:extLst>
              <a:ext uri="{FF2B5EF4-FFF2-40B4-BE49-F238E27FC236}">
                <a16:creationId xmlns:a16="http://schemas.microsoft.com/office/drawing/2014/main" id="{EAB9745A-2C98-91C8-FDA4-A05F1C3810F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A3CDAD-6D9C-41B0-B913-D17489399A4A}" type="slidenum">
              <a:t>‹N°›</a:t>
            </a:fld>
            <a:endParaRPr lang="fr-BE"/>
          </a:p>
        </p:txBody>
      </p:sp>
      <p:sp>
        <p:nvSpPr>
          <p:cNvPr id="4" name="Espace réservé du pied de page 12">
            <a:extLst>
              <a:ext uri="{FF2B5EF4-FFF2-40B4-BE49-F238E27FC236}">
                <a16:creationId xmlns:a16="http://schemas.microsoft.com/office/drawing/2014/main" id="{9C08B86A-2591-DD0D-7275-F96CD91F0F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153330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BED4D4F4-AD58-1B84-266D-CF165E5344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98D4C8-FF1F-4046-B7AA-23E41C70992A}" type="slidenum">
              <a:t>‹N°›</a:t>
            </a:fld>
            <a:endParaRPr lang="fr-BE"/>
          </a:p>
        </p:txBody>
      </p:sp>
      <p:sp>
        <p:nvSpPr>
          <p:cNvPr id="3" name="Espace réservé du pied de page 6">
            <a:extLst>
              <a:ext uri="{FF2B5EF4-FFF2-40B4-BE49-F238E27FC236}">
                <a16:creationId xmlns:a16="http://schemas.microsoft.com/office/drawing/2014/main" id="{F52AFBD1-09AD-1F83-20D3-E0854D14B6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112430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9">
            <a:extLst>
              <a:ext uri="{FF2B5EF4-FFF2-40B4-BE49-F238E27FC236}">
                <a16:creationId xmlns:a16="http://schemas.microsoft.com/office/drawing/2014/main" id="{809D289E-0B54-ACE7-3DF5-FA81D9E7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9" y="519114"/>
            <a:ext cx="6686549" cy="16716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B74BE0E-3F23-12B9-85D1-372B0B66024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Titre 14">
            <a:extLst>
              <a:ext uri="{FF2B5EF4-FFF2-40B4-BE49-F238E27FC236}">
                <a16:creationId xmlns:a16="http://schemas.microsoft.com/office/drawing/2014/main" id="{1F278D05-2D97-E64C-690E-68D62914B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5" name="Espace réservé du texte 15">
            <a:extLst>
              <a:ext uri="{FF2B5EF4-FFF2-40B4-BE49-F238E27FC236}">
                <a16:creationId xmlns:a16="http://schemas.microsoft.com/office/drawing/2014/main" id="{56AE1122-3341-02C7-E417-57CF620D15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7">
            <a:extLst>
              <a:ext uri="{FF2B5EF4-FFF2-40B4-BE49-F238E27FC236}">
                <a16:creationId xmlns:a16="http://schemas.microsoft.com/office/drawing/2014/main" id="{BEA8551A-0889-BB99-30BC-1F880AE479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7132365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E3401-8A10-9320-4FFA-A1530DF1A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11" cy="1162046"/>
          </a:xfrm>
        </p:spPr>
        <p:txBody>
          <a:bodyPr anchor="b" anchorCtr="0"/>
          <a:lstStyle>
            <a:lvl1pPr algn="l">
              <a:defRPr sz="2000"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CE0F2B-6143-34CF-F6CA-D7C04D87BC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273048"/>
            <a:ext cx="5111752" cy="5853110"/>
          </a:xfrm>
        </p:spPr>
        <p:txBody>
          <a:bodyPr/>
          <a:lstStyle>
            <a:lvl1pPr>
              <a:defRPr/>
            </a:lvl1pPr>
            <a:lvl2pPr>
              <a:defRPr>
                <a:ea typeface="Times New Roman" pitchFamily="18"/>
              </a:defRPr>
            </a:lvl2pPr>
            <a:lvl3pPr>
              <a:defRPr>
                <a:ea typeface="Times New Roman" pitchFamily="18"/>
              </a:defRPr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37289F-DE52-76C9-8FA8-98E00E3152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35095"/>
            <a:ext cx="3008311" cy="4691064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A3479652-AEA6-AD19-E8EE-573C9E8F55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7FC4A8-0D34-4F86-9C58-ACBD67C1DD1A}" type="slidenum">
              <a:t>‹N°›</a:t>
            </a:fld>
            <a:endParaRPr lang="fr-BE"/>
          </a:p>
        </p:txBody>
      </p:sp>
      <p:sp>
        <p:nvSpPr>
          <p:cNvPr id="6" name="Espace réservé du pied de page 12">
            <a:extLst>
              <a:ext uri="{FF2B5EF4-FFF2-40B4-BE49-F238E27FC236}">
                <a16:creationId xmlns:a16="http://schemas.microsoft.com/office/drawing/2014/main" id="{E4066FD6-4FAA-F69D-8BB3-BECEBF8B69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585395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 en dess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8F0259-E209-A097-488F-F4EF15350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5"/>
          </a:xfrm>
        </p:spPr>
        <p:txBody>
          <a:bodyPr anchor="b" anchorCtr="0"/>
          <a:lstStyle>
            <a:lvl1pPr algn="l">
              <a:defRPr sz="2000"/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955466A-AC35-2BBA-514D-829A3E72289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>
              <a:defRPr lang="fr-BE"/>
            </a:lvl1pPr>
          </a:lstStyle>
          <a:p>
            <a:pPr lvl="0"/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6867AD-66BF-C6F5-3E26-6A12854A7AB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92288" y="5367335"/>
            <a:ext cx="5486400" cy="804864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C00D2429-FF4C-D6B0-0FF8-F6780C677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587DE5-6512-4BA5-B9CD-023F13FF23F2}" type="slidenum">
              <a:t>‹N°›</a:t>
            </a:fld>
            <a:endParaRPr lang="fr-BE"/>
          </a:p>
        </p:txBody>
      </p:sp>
      <p:sp>
        <p:nvSpPr>
          <p:cNvPr id="6" name="Espace réservé du pied de page 12">
            <a:extLst>
              <a:ext uri="{FF2B5EF4-FFF2-40B4-BE49-F238E27FC236}">
                <a16:creationId xmlns:a16="http://schemas.microsoft.com/office/drawing/2014/main" id="{1BFF12CA-3BC4-2D45-7601-1DB1B2D4B8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</p:spTree>
    <p:extLst>
      <p:ext uri="{BB962C8B-B14F-4D97-AF65-F5344CB8AC3E}">
        <p14:creationId xmlns:p14="http://schemas.microsoft.com/office/powerpoint/2010/main" val="59970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psycho &amp; sciences é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4">
            <a:extLst>
              <a:ext uri="{FF2B5EF4-FFF2-40B4-BE49-F238E27FC236}">
                <a16:creationId xmlns:a16="http://schemas.microsoft.com/office/drawing/2014/main" id="{F22AB83B-73CB-84BB-6606-F1DC6FDA5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5E09FE-EAF6-7F13-6A38-44A3B264E4A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A0B83998-9E68-1C5E-A638-6F2F1583F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894BBB86-D1E2-2EFC-6BB3-B5075D75CD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9" descr="UMONS_Fac psy et siences educ_small.png">
            <a:extLst>
              <a:ext uri="{FF2B5EF4-FFF2-40B4-BE49-F238E27FC236}">
                <a16:creationId xmlns:a16="http://schemas.microsoft.com/office/drawing/2014/main" id="{3B1E0CC4-AC26-729F-AFAD-001D54E3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5" y="5840958"/>
            <a:ext cx="1669776" cy="75639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4591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46D4085C-3587-CAA1-2105-E33ACAE5E66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1B5977B0-6A49-20CF-6349-9F4FD7EE9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6F63B242-8EDC-D3FB-0052-529550CCD9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C97FF274-B6D7-F423-D020-5BAADF1232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046CF88-5C3C-DC82-6099-6AB6CDBE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299" y="5748476"/>
            <a:ext cx="1740423" cy="89045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981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4">
            <a:extLst>
              <a:ext uri="{FF2B5EF4-FFF2-40B4-BE49-F238E27FC236}">
                <a16:creationId xmlns:a16="http://schemas.microsoft.com/office/drawing/2014/main" id="{4DD5D051-CDDC-4A85-8B96-2540D3838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15">
            <a:extLst>
              <a:ext uri="{FF2B5EF4-FFF2-40B4-BE49-F238E27FC236}">
                <a16:creationId xmlns:a16="http://schemas.microsoft.com/office/drawing/2014/main" id="{42DE6B3D-F7CC-4352-6BBC-F754AD3ED9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17">
            <a:extLst>
              <a:ext uri="{FF2B5EF4-FFF2-40B4-BE49-F238E27FC236}">
                <a16:creationId xmlns:a16="http://schemas.microsoft.com/office/drawing/2014/main" id="{3DC15460-9A00-5406-CB55-BFA4D20483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C5503085-1F2F-AD41-D63D-C52979611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512420"/>
            <a:ext cx="6732398" cy="16830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3">
            <a:extLst>
              <a:ext uri="{FF2B5EF4-FFF2-40B4-BE49-F238E27FC236}">
                <a16:creationId xmlns:a16="http://schemas.microsoft.com/office/drawing/2014/main" id="{89FDF8C4-4545-7AAE-10F0-A9CB33FA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7" y="5843454"/>
            <a:ext cx="1665030" cy="70430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2519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itre Warocqu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B99FF8E6-E0A7-1923-343F-CC4E06D5ED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0E37F521-2EF2-9C50-6E6B-C024E9EB5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345EBF61-C4E7-8E98-CA43-AE0F39DF14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026A9125-48E8-806D-8033-18CA491F1E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099DD18E-A87D-1DDF-3D46-9C3258A5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4" y="5628186"/>
            <a:ext cx="1386943" cy="9250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3412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I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F182A55D-0D01-7575-A94D-836306F9456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9C13230C-9F73-A75A-CE5B-939242C42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FE5B47C4-2844-4DE1-D11E-64F1B33906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D3D49AAC-BC92-4EF0-D8E4-91E9193483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73B80F28-7032-B3B5-E16E-B9AE76CF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991496"/>
            <a:ext cx="1612937" cy="4776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8813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5D3AAEED-9C64-D518-E68F-E6C5B2B500E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586D4476-CC6A-57DD-E18B-0E06B586A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C1283039-1B7C-60D9-8D8B-1224191FF7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165E4EB9-DEF5-98DE-9D9C-26A485C08C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40EB49ED-4DCF-3535-5864-22B27D3A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721528"/>
            <a:ext cx="1446791" cy="81512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707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2">
            <a:extLst>
              <a:ext uri="{FF2B5EF4-FFF2-40B4-BE49-F238E27FC236}">
                <a16:creationId xmlns:a16="http://schemas.microsoft.com/office/drawing/2014/main" id="{CAB92F1A-14BC-FDCE-02D8-4EDFF24D17F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81228" y="3686175"/>
            <a:ext cx="6800850" cy="542925"/>
          </a:xfrm>
        </p:spPr>
        <p:txBody>
          <a:bodyPr>
            <a:noAutofit/>
          </a:bodyPr>
          <a:lstStyle>
            <a:lvl1pPr marL="342900" indent="-342900">
              <a:spcBef>
                <a:spcPts val="1000"/>
              </a:spcBef>
              <a:defRPr sz="4000">
                <a:ea typeface="Calibri" pitchFamily="34"/>
              </a:defRPr>
            </a:lvl1pPr>
          </a:lstStyle>
          <a:p>
            <a:pPr lvl="0"/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3" name="Titre 14">
            <a:extLst>
              <a:ext uri="{FF2B5EF4-FFF2-40B4-BE49-F238E27FC236}">
                <a16:creationId xmlns:a16="http://schemas.microsoft.com/office/drawing/2014/main" id="{5566434C-2D31-E7AE-FF7E-7DF3B1D32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370133"/>
            <a:ext cx="6829425" cy="1306513"/>
          </a:xfrm>
        </p:spPr>
        <p:txBody>
          <a:bodyPr/>
          <a:lstStyle>
            <a:lvl1pPr>
              <a:defRPr sz="5400">
                <a:ea typeface="Calibri" pitchFamily="34"/>
                <a:cs typeface="Times New Roman" pitchFamily="18"/>
              </a:defRPr>
            </a:lvl1pPr>
          </a:lstStyle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D157F84B-F15C-5983-3A66-E67130B65B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905371"/>
            <a:ext cx="6781803" cy="457200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895F108B-CB2C-C5D1-4513-CB59EEDB03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81228" y="4495803"/>
            <a:ext cx="6791321" cy="409578"/>
          </a:xfrm>
        </p:spPr>
        <p:txBody>
          <a:bodyPr>
            <a:noAutofit/>
          </a:bodyPr>
          <a:lstStyle>
            <a:lvl1pPr>
              <a:spcBef>
                <a:spcPts val="700"/>
              </a:spcBef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070433D-3742-BE72-C309-8298649B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585" y="5773530"/>
            <a:ext cx="1803663" cy="85368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8847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CAF19F-640C-3D7D-EF4C-991E8375D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/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974335-7142-FAD6-3ACB-F5C6E5CC74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CEDF00-84B5-5F2A-E2D3-EB2823D0626C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269" t="20291" r="13968" b="25944"/>
          <a:stretch>
            <a:fillRect/>
          </a:stretch>
        </p:blipFill>
        <p:spPr>
          <a:xfrm>
            <a:off x="0" y="0"/>
            <a:ext cx="9144000" cy="777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60FAF00-6C28-F9B7-E088-8A03B4935DE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269" t="20291" r="13968" b="25944"/>
          <a:stretch>
            <a:fillRect/>
          </a:stretch>
        </p:blipFill>
        <p:spPr>
          <a:xfrm>
            <a:off x="0" y="6780211"/>
            <a:ext cx="9144000" cy="777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6A60AF-7DF6-1CE2-42D8-7A1AF966221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228850" y="6581778"/>
            <a:ext cx="6400800" cy="27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fr-BE"/>
              <a:t>Prof. Untel     |     Service Untel     (voir pied de page dans le menu Powerpoint)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50328F-5EE9-7C9E-1164-0C0907B6B9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B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ED6E5D6-6A93-497F-B3F4-FF6DDAA3BACE}" type="slidenum"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4400" b="1" i="0" u="none" strike="noStrike" kern="1200" cap="none" spc="0" baseline="0">
          <a:solidFill>
            <a:srgbClr val="C40C42"/>
          </a:solidFill>
          <a:uFillTx/>
          <a:latin typeface="Calibri" pitchFamily="34"/>
          <a:cs typeface="Arial" pitchFamily="34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None/>
        <a:tabLst/>
        <a:defRPr lang="fr-FR" sz="3200" b="0" i="0" u="none" strike="noStrike" kern="1200" cap="none" spc="0" baseline="0">
          <a:solidFill>
            <a:srgbClr val="808080"/>
          </a:solidFill>
          <a:uFillTx/>
          <a:latin typeface="Calibri" pitchFamily="34"/>
          <a:cs typeface="Times New Roman" pitchFamily="18"/>
        </a:defRPr>
      </a:lvl1pPr>
      <a:lvl2pPr marL="742950" marR="0" lvl="1" indent="-285750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Arial"/>
        <a:buChar char="–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 pitchFamily="34"/>
          <a:cs typeface="Arial" pitchFamily="34"/>
        </a:defRPr>
      </a:lvl2pPr>
      <a:lvl3pPr marL="1143000" marR="0" lvl="2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 pitchFamily="34"/>
          <a:cs typeface="Arial" pitchFamily="34"/>
        </a:defRPr>
      </a:lvl3pPr>
      <a:lvl4pPr marL="1600200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/>
        <a:buChar char="–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  <a:cs typeface="Arial"/>
        </a:defRPr>
      </a:lvl4pPr>
      <a:lvl5pPr marL="2057400" marR="0" lvl="4" indent="-22860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/>
        <a:buChar char="»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openstreetmap.org/relation/90348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the-hitchhikers-guide-to-gtfs-with-python-e9790090952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5909676F-4AB5-1C87-4B8F-4C28F20C842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46543" y="3424921"/>
            <a:ext cx="6709409" cy="1823085"/>
          </a:xfrm>
        </p:spPr>
        <p:txBody>
          <a:bodyPr anchor="ctr">
            <a:noAutofit/>
          </a:bodyPr>
          <a:lstStyle/>
          <a:p>
            <a:pPr marL="342900" lvl="0" indent="-342900">
              <a:spcBef>
                <a:spcPts val="1000"/>
              </a:spcBef>
            </a:pPr>
            <a:r>
              <a:rPr lang="fr-FR" sz="4000">
                <a:latin typeface="Calibri"/>
                <a:ea typeface="Calibri"/>
                <a:cs typeface="Calibri"/>
              </a:rPr>
              <a:t>Geospatial Data Management</a:t>
            </a:r>
            <a:endParaRPr lang="pt-BR">
              <a:ea typeface="Calibri" pitchFamily="34"/>
            </a:endParaRPr>
          </a:p>
          <a:p>
            <a:pPr marL="342900" lvl="0" indent="-342900">
              <a:spcBef>
                <a:spcPts val="1000"/>
              </a:spcBef>
            </a:pPr>
            <a:r>
              <a:rPr lang="fr-FR" sz="4000">
                <a:latin typeface="Calibri"/>
                <a:ea typeface="Calibri"/>
                <a:cs typeface="Calibri"/>
              </a:rPr>
              <a:t>and Analysis. Principles and</a:t>
            </a:r>
            <a:endParaRPr lang="pt-BR">
              <a:ea typeface="Calibri" pitchFamily="34"/>
            </a:endParaRPr>
          </a:p>
          <a:p>
            <a:pPr marL="342900" lvl="0" indent="-342900">
              <a:spcBef>
                <a:spcPts val="1000"/>
              </a:spcBef>
            </a:pPr>
            <a:r>
              <a:rPr lang="fr-FR" sz="4000">
                <a:latin typeface="Calibri"/>
                <a:ea typeface="Calibri"/>
                <a:cs typeface="Calibri"/>
              </a:rPr>
              <a:t>applications</a:t>
            </a:r>
            <a:endParaRPr lang="pt-BR">
              <a:ea typeface="Calibri" pitchFamily="34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BA98D7-F731-26DF-A4A9-F281D63B6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228" y="2121938"/>
            <a:ext cx="6829425" cy="1306513"/>
          </a:xfrm>
        </p:spPr>
        <p:txBody>
          <a:bodyPr anchorCtr="0"/>
          <a:lstStyle/>
          <a:p>
            <a:pPr lvl="0" algn="l"/>
            <a:r>
              <a:rPr lang="fr-FR">
                <a:latin typeface="Calibri"/>
                <a:ea typeface="Calibri"/>
                <a:cs typeface="Times New Roman"/>
              </a:rPr>
              <a:t>Route finding system</a:t>
            </a:r>
            <a:endParaRPr lang="fr-BE"/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DB9FEF68-3AE7-5483-D483-A19D696881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5725" y="5475518"/>
            <a:ext cx="6543135" cy="106897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</a:pPr>
            <a:r>
              <a:rPr lang="fr-FR" sz="2800" dirty="0">
                <a:latin typeface="Calibri"/>
                <a:ea typeface="Calibri"/>
                <a:cs typeface="Times New Roman"/>
              </a:rPr>
              <a:t>Aurélien </a:t>
            </a:r>
            <a:r>
              <a:rPr lang="fr-FR" sz="2800" dirty="0" err="1">
                <a:latin typeface="Calibri"/>
                <a:ea typeface="Calibri"/>
                <a:cs typeface="Times New Roman"/>
              </a:rPr>
              <a:t>Niebes</a:t>
            </a:r>
            <a:r>
              <a:rPr lang="fr-FR" sz="2800" dirty="0">
                <a:latin typeface="Calibri"/>
                <a:ea typeface="Calibri"/>
                <a:cs typeface="Times New Roman"/>
              </a:rPr>
              <a:t>, Bruno Ruiz Juarez and </a:t>
            </a:r>
            <a:endParaRPr lang="fr-BE" sz="2800" dirty="0">
              <a:latin typeface="Calibri"/>
              <a:ea typeface="Calibri"/>
              <a:cs typeface="Times New Roman"/>
            </a:endParaRPr>
          </a:p>
          <a:p>
            <a:pPr lvl="0">
              <a:spcBef>
                <a:spcPts val="700"/>
              </a:spcBef>
            </a:pPr>
            <a:r>
              <a:rPr lang="fr-FR" sz="2800" dirty="0">
                <a:latin typeface="Calibri"/>
                <a:ea typeface="Calibri"/>
                <a:cs typeface="Times New Roman"/>
              </a:rPr>
              <a:t>Rafael Menas </a:t>
            </a:r>
            <a:r>
              <a:rPr lang="fr-FR" sz="2800" dirty="0" err="1">
                <a:latin typeface="Calibri"/>
                <a:ea typeface="Calibri"/>
                <a:cs typeface="Times New Roman"/>
              </a:rPr>
              <a:t>Tamasi</a:t>
            </a:r>
            <a:endParaRPr lang="fr-BE" sz="2800" dirty="0" err="1"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A6AF1-C8B7-1AA7-24F6-2434EB8D9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930" y="200557"/>
            <a:ext cx="8489952" cy="1143000"/>
          </a:xfrm>
        </p:spPr>
        <p:txBody>
          <a:bodyPr/>
          <a:lstStyle/>
          <a:p>
            <a:r>
              <a:rPr lang="fr-FR" b="0">
                <a:latin typeface="Calibri"/>
                <a:ea typeface="Calibri"/>
                <a:cs typeface="Calibri"/>
              </a:rPr>
              <a:t>OK, but how </a:t>
            </a:r>
            <a:r>
              <a:rPr lang="fr-FR" b="0" err="1">
                <a:latin typeface="Calibri"/>
                <a:ea typeface="Calibri"/>
                <a:cs typeface="Calibri"/>
              </a:rPr>
              <a:t>we</a:t>
            </a:r>
            <a:r>
              <a:rPr lang="fr-FR" b="0">
                <a:latin typeface="Calibri"/>
                <a:ea typeface="Calibri"/>
                <a:cs typeface="Calibri"/>
              </a:rPr>
              <a:t> </a:t>
            </a:r>
            <a:r>
              <a:rPr lang="fr-FR" b="0" err="1">
                <a:latin typeface="Calibri"/>
                <a:ea typeface="Calibri"/>
                <a:cs typeface="Calibri"/>
              </a:rPr>
              <a:t>get</a:t>
            </a:r>
            <a:r>
              <a:rPr lang="fr-FR" b="0">
                <a:latin typeface="Calibri"/>
                <a:ea typeface="Calibri"/>
                <a:cs typeface="Calibri"/>
              </a:rPr>
              <a:t> the network?</a:t>
            </a:r>
            <a:endParaRPr lang="fr-FR" b="0">
              <a:ea typeface="Calibri"/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F96F1-774D-7994-6208-4F98382158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7914" y="1252819"/>
            <a:ext cx="8266264" cy="5198309"/>
          </a:xfrm>
        </p:spPr>
        <p:txBody>
          <a:bodyPr/>
          <a:lstStyle/>
          <a:p>
            <a:pPr marL="352425" lvl="2" indent="0">
              <a:lnSpc>
                <a:spcPct val="150000"/>
              </a:lnSpc>
              <a:buClr>
                <a:srgbClr val="00ABCC"/>
              </a:buClr>
              <a:buNone/>
            </a:pPr>
            <a:r>
              <a:rPr lang="fr-FR" sz="2000">
                <a:latin typeface="Calibri"/>
                <a:ea typeface="Calibri"/>
                <a:cs typeface="Calibri"/>
              </a:rPr>
              <a:t>Open </a:t>
            </a:r>
            <a:r>
              <a:rPr lang="fr-FR" sz="2000" err="1">
                <a:latin typeface="Calibri"/>
                <a:ea typeface="Calibri"/>
                <a:cs typeface="Calibri"/>
              </a:rPr>
              <a:t>street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map</a:t>
            </a:r>
            <a:r>
              <a:rPr lang="fr-FR" sz="2000">
                <a:latin typeface="Calibri"/>
                <a:ea typeface="Calibri"/>
                <a:cs typeface="Calibri"/>
              </a:rPr>
              <a:t> &amp; </a:t>
            </a:r>
            <a:r>
              <a:rPr lang="fr-FR" sz="2000" err="1">
                <a:latin typeface="Calibri"/>
                <a:ea typeface="Calibri"/>
                <a:cs typeface="Calibri"/>
              </a:rPr>
              <a:t>BBBike</a:t>
            </a:r>
            <a:r>
              <a:rPr lang="fr-FR">
                <a:latin typeface="Calibri"/>
                <a:ea typeface="Calibri"/>
                <a:cs typeface="Arial"/>
              </a:rPr>
              <a:t>       </a:t>
            </a:r>
            <a:r>
              <a:rPr lang="fr-FR" sz="1700">
                <a:latin typeface="Calibri"/>
                <a:ea typeface="Calibri"/>
                <a:cs typeface="Calibri"/>
                <a:hlinkClick r:id="rId2"/>
              </a:rPr>
              <a:t>Open streetmap page</a:t>
            </a:r>
            <a:endParaRPr lang="fr-FR" sz="1700">
              <a:latin typeface="Calibri"/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0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 free, collaborative </a:t>
            </a:r>
            <a:r>
              <a:rPr lang="fr-FR" sz="20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map</a:t>
            </a:r>
            <a:r>
              <a:rPr lang="fr-FR" sz="20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of the world.</a:t>
            </a:r>
            <a:endParaRPr lang="fr-FR" sz="2000">
              <a:solidFill>
                <a:schemeClr val="tx1"/>
              </a:solidFill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000">
                <a:latin typeface="Calibri"/>
                <a:ea typeface="Calibri"/>
                <a:cs typeface="Calibri"/>
              </a:rPr>
              <a:t>A </a:t>
            </a:r>
            <a:r>
              <a:rPr lang="fr-FR" sz="2000" err="1">
                <a:latin typeface="Calibri"/>
                <a:ea typeface="Calibri"/>
                <a:cs typeface="Calibri"/>
              </a:rPr>
              <a:t>tool</a:t>
            </a:r>
            <a:r>
              <a:rPr lang="fr-FR" sz="2000">
                <a:latin typeface="Calibri"/>
                <a:ea typeface="Calibri"/>
                <a:cs typeface="Calibri"/>
              </a:rPr>
              <a:t> for </a:t>
            </a:r>
            <a:r>
              <a:rPr lang="fr-FR" sz="2000" err="1">
                <a:latin typeface="Calibri"/>
                <a:ea typeface="Calibri"/>
                <a:cs typeface="Calibri"/>
              </a:rPr>
              <a:t>cycling</a:t>
            </a:r>
            <a:r>
              <a:rPr lang="fr-FR" sz="2000">
                <a:latin typeface="Calibri"/>
                <a:ea typeface="Calibri"/>
                <a:cs typeface="Calibri"/>
              </a:rPr>
              <a:t> routes and </a:t>
            </a:r>
            <a:r>
              <a:rPr lang="fr-FR" sz="2000" err="1">
                <a:latin typeface="Calibri"/>
                <a:ea typeface="Calibri"/>
                <a:cs typeface="Calibri"/>
              </a:rPr>
              <a:t>geodata</a:t>
            </a:r>
            <a:r>
              <a:rPr lang="fr-FR" sz="2000">
                <a:latin typeface="Calibri"/>
                <a:ea typeface="Calibri"/>
                <a:cs typeface="Calibri"/>
              </a:rPr>
              <a:t> extraction.</a:t>
            </a:r>
            <a:endParaRPr lang="fr-FR" sz="2000">
              <a:solidFill>
                <a:srgbClr val="808080"/>
              </a:solidFill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fr-FR" sz="2000">
              <a:ea typeface="Calibri" pitchFamily="34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581025" lvl="2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1700">
              <a:latin typeface="Calibri"/>
              <a:ea typeface="Calibri"/>
              <a:cs typeface="Calibri"/>
            </a:endParaRPr>
          </a:p>
          <a:p>
            <a:pPr marL="581025" lvl="2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17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50000"/>
              </a:lnSpc>
              <a:buClr>
                <a:srgbClr val="00ABCC"/>
              </a:buClr>
              <a:buNone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lvl="1">
              <a:lnSpc>
                <a:spcPct val="80000"/>
              </a:lnSpc>
              <a:buClr>
                <a:srgbClr val="00ABCC"/>
              </a:buClr>
              <a:buChar char="•"/>
            </a:pPr>
            <a:endParaRPr lang="fr-FR" sz="1300" b="1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8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Arial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9A2CF215-AC15-4CC9-45B7-971C54446666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53F8C5-4173-4435-AC5D-4544893991B7}" type="slidenum">
              <a:t>10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Image 6" descr="Une image contenant carte, atlas, texte&#10;&#10;Description générée automatiquement">
            <a:extLst>
              <a:ext uri="{FF2B5EF4-FFF2-40B4-BE49-F238E27FC236}">
                <a16:creationId xmlns:a16="http://schemas.microsoft.com/office/drawing/2014/main" id="{B94BFA63-4CA0-AC64-CDF6-902D9036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1" y="2941423"/>
            <a:ext cx="5905500" cy="35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A6AF1-C8B7-1AA7-24F6-2434EB8D9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930" y="200557"/>
            <a:ext cx="8489952" cy="1143000"/>
          </a:xfrm>
        </p:spPr>
        <p:txBody>
          <a:bodyPr/>
          <a:lstStyle/>
          <a:p>
            <a:r>
              <a:rPr lang="fr-FR" b="0">
                <a:latin typeface="Calibri"/>
                <a:ea typeface="Calibri"/>
                <a:cs typeface="Calibri"/>
              </a:rPr>
              <a:t>Python </a:t>
            </a:r>
            <a:r>
              <a:rPr lang="fr-FR" b="0" err="1">
                <a:latin typeface="Calibri"/>
                <a:ea typeface="Calibri"/>
                <a:cs typeface="Calibri"/>
              </a:rPr>
              <a:t>tools</a:t>
            </a:r>
            <a:endParaRPr lang="fr-FR" b="0" err="1">
              <a:ea typeface="Calibri"/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F96F1-774D-7994-6208-4F98382158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081" y="1348069"/>
            <a:ext cx="8266264" cy="5198309"/>
          </a:xfrm>
        </p:spPr>
        <p:txBody>
          <a:bodyPr/>
          <a:lstStyle/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800" err="1">
                <a:latin typeface="Calibri"/>
                <a:ea typeface="Calibri"/>
                <a:cs typeface="Calibri"/>
              </a:rPr>
              <a:t>Libraries</a:t>
            </a:r>
            <a:r>
              <a:rPr lang="fr-FR" sz="2800">
                <a:latin typeface="Calibri"/>
                <a:ea typeface="Calibri"/>
                <a:cs typeface="Calibri"/>
              </a:rPr>
              <a:t>:</a:t>
            </a:r>
            <a:endParaRPr lang="fr-FR" sz="2800">
              <a:ea typeface="Calibri"/>
            </a:endParaRPr>
          </a:p>
          <a:p>
            <a:pPr marL="581025" lvl="2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b="1" err="1">
                <a:latin typeface="Calibri"/>
                <a:ea typeface="Calibri"/>
                <a:cs typeface="Calibri"/>
              </a:rPr>
              <a:t>Osmnx</a:t>
            </a:r>
            <a:r>
              <a:rPr lang="fr-FR">
                <a:latin typeface="Calibri"/>
                <a:ea typeface="Calibri"/>
                <a:cs typeface="Calibri"/>
              </a:rPr>
              <a:t>: </a:t>
            </a:r>
          </a:p>
          <a:p>
            <a:pPr marL="1038225" lvl="3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fr-FR">
                <a:latin typeface="Calibri"/>
                <a:ea typeface="Calibri"/>
                <a:cs typeface="Calibri"/>
              </a:rPr>
              <a:t>Simplifies </a:t>
            </a:r>
            <a:r>
              <a:rPr lang="fr-FR" err="1">
                <a:latin typeface="Calibri"/>
                <a:ea typeface="Calibri"/>
                <a:cs typeface="Calibri"/>
              </a:rPr>
              <a:t>OpenStreetMap</a:t>
            </a:r>
            <a:r>
              <a:rPr lang="fr-FR">
                <a:latin typeface="Calibri"/>
                <a:ea typeface="Calibri"/>
                <a:cs typeface="Calibri"/>
              </a:rPr>
              <a:t> data </a:t>
            </a:r>
            <a:r>
              <a:rPr lang="fr-FR" err="1">
                <a:latin typeface="Calibri"/>
                <a:ea typeface="Calibri"/>
                <a:cs typeface="Calibri"/>
              </a:rPr>
              <a:t>retrieval</a:t>
            </a:r>
            <a:r>
              <a:rPr lang="fr-FR">
                <a:latin typeface="Calibri"/>
                <a:ea typeface="Calibri"/>
                <a:cs typeface="Calibri"/>
              </a:rPr>
              <a:t> and graph </a:t>
            </a:r>
            <a:r>
              <a:rPr lang="fr-FR" err="1">
                <a:latin typeface="Calibri"/>
                <a:ea typeface="Calibri"/>
                <a:cs typeface="Calibri"/>
              </a:rPr>
              <a:t>creation</a:t>
            </a:r>
            <a:r>
              <a:rPr lang="fr-FR">
                <a:latin typeface="Calibri"/>
                <a:ea typeface="Calibri"/>
                <a:cs typeface="Calibri"/>
              </a:rPr>
              <a:t>.</a:t>
            </a:r>
            <a:endParaRPr lang="fr-FR">
              <a:latin typeface="Calibri" pitchFamily="34"/>
              <a:ea typeface="Calibri" pitchFamily="34"/>
              <a:cs typeface="Arial" pitchFamily="34"/>
            </a:endParaRPr>
          </a:p>
          <a:p>
            <a:pPr marL="581025" lvl="2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b="1" err="1">
                <a:latin typeface="Calibri"/>
                <a:ea typeface="Calibri"/>
                <a:cs typeface="Calibri"/>
              </a:rPr>
              <a:t>Folium</a:t>
            </a:r>
            <a:r>
              <a:rPr lang="fr-FR" b="1">
                <a:latin typeface="Calibri"/>
                <a:ea typeface="Calibri"/>
                <a:cs typeface="Calibri"/>
              </a:rPr>
              <a:t>: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</a:p>
          <a:p>
            <a:pPr marL="1038225" lvl="3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fr-FR" err="1">
                <a:latin typeface="Calibri"/>
                <a:ea typeface="Calibri"/>
                <a:cs typeface="Calibri"/>
              </a:rPr>
              <a:t>Creates</a:t>
            </a:r>
            <a:r>
              <a:rPr lang="fr-FR">
                <a:latin typeface="Calibri"/>
                <a:ea typeface="Calibri"/>
                <a:cs typeface="Calibri"/>
              </a:rPr>
              <a:t> interactive </a:t>
            </a:r>
            <a:r>
              <a:rPr lang="fr-FR" err="1">
                <a:latin typeface="Calibri"/>
                <a:ea typeface="Calibri"/>
                <a:cs typeface="Calibri"/>
              </a:rPr>
              <a:t>maps</a:t>
            </a:r>
            <a:r>
              <a:rPr lang="fr-FR">
                <a:latin typeface="Calibri"/>
                <a:ea typeface="Calibri"/>
                <a:cs typeface="Calibri"/>
              </a:rPr>
              <a:t> for </a:t>
            </a:r>
            <a:r>
              <a:rPr lang="fr-FR" err="1">
                <a:latin typeface="Calibri"/>
                <a:ea typeface="Calibri"/>
                <a:cs typeface="Calibri"/>
              </a:rPr>
              <a:t>dynamic</a:t>
            </a:r>
            <a:r>
              <a:rPr lang="fr-FR">
                <a:latin typeface="Calibri"/>
                <a:ea typeface="Calibri"/>
                <a:cs typeface="Calibri"/>
              </a:rPr>
              <a:t> route </a:t>
            </a:r>
            <a:r>
              <a:rPr lang="fr-FR" err="1">
                <a:latin typeface="Calibri"/>
                <a:ea typeface="Calibri"/>
                <a:cs typeface="Calibri"/>
              </a:rPr>
              <a:t>visualization</a:t>
            </a:r>
            <a:r>
              <a:rPr lang="fr-FR">
                <a:latin typeface="Calibri"/>
                <a:ea typeface="Calibri"/>
                <a:cs typeface="Calibri"/>
              </a:rPr>
              <a:t>.</a:t>
            </a:r>
            <a:endParaRPr lang="fr-FR">
              <a:latin typeface="Calibri" pitchFamily="34"/>
              <a:ea typeface="Calibri" pitchFamily="34"/>
              <a:cs typeface="Arial" pitchFamily="34"/>
            </a:endParaRPr>
          </a:p>
          <a:p>
            <a:pPr marL="581025" lvl="2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b="1" err="1">
                <a:latin typeface="Calibri"/>
                <a:ea typeface="Calibri"/>
                <a:cs typeface="Calibri"/>
              </a:rPr>
              <a:t>Netowrkx</a:t>
            </a:r>
            <a:r>
              <a:rPr lang="fr-FR" b="1">
                <a:latin typeface="Calibri"/>
                <a:ea typeface="Calibri"/>
                <a:cs typeface="Calibri"/>
              </a:rPr>
              <a:t>: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</a:p>
          <a:p>
            <a:pPr marL="1038225" lvl="3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fr-FR" err="1">
                <a:latin typeface="Calibri"/>
                <a:ea typeface="Calibri"/>
                <a:cs typeface="Calibri"/>
              </a:rPr>
              <a:t>Performs</a:t>
            </a:r>
            <a:r>
              <a:rPr lang="fr-FR">
                <a:latin typeface="Calibri"/>
                <a:ea typeface="Calibri"/>
                <a:cs typeface="Calibri"/>
              </a:rPr>
              <a:t> graph-</a:t>
            </a:r>
            <a:r>
              <a:rPr lang="fr-FR" err="1">
                <a:latin typeface="Calibri"/>
                <a:ea typeface="Calibri"/>
                <a:cs typeface="Calibri"/>
              </a:rPr>
              <a:t>based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analysis</a:t>
            </a:r>
            <a:r>
              <a:rPr lang="fr-FR">
                <a:latin typeface="Calibri"/>
                <a:ea typeface="Calibri"/>
                <a:cs typeface="Calibri"/>
              </a:rPr>
              <a:t> and </a:t>
            </a:r>
            <a:r>
              <a:rPr lang="fr-FR" err="1">
                <a:latin typeface="Calibri"/>
                <a:ea typeface="Calibri"/>
                <a:cs typeface="Calibri"/>
              </a:rPr>
              <a:t>implements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Dijkstra’s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algorithm</a:t>
            </a:r>
            <a:r>
              <a:rPr lang="fr-FR">
                <a:latin typeface="Calibri"/>
                <a:ea typeface="Calibri"/>
                <a:cs typeface="Calibri"/>
              </a:rPr>
              <a:t>.</a:t>
            </a:r>
            <a:endParaRPr lang="fr-FR">
              <a:latin typeface="Calibri" pitchFamily="34"/>
              <a:ea typeface="Calibri" pitchFamily="34"/>
              <a:cs typeface="Arial" pitchFamily="34"/>
            </a:endParaRPr>
          </a:p>
          <a:p>
            <a:pPr marL="581025" lvl="2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b="1" err="1">
                <a:latin typeface="Calibri"/>
                <a:ea typeface="Calibri"/>
                <a:cs typeface="Calibri"/>
              </a:rPr>
              <a:t>GeoPandas</a:t>
            </a:r>
            <a:r>
              <a:rPr lang="fr-FR" b="1">
                <a:latin typeface="Calibri"/>
                <a:ea typeface="Calibri"/>
                <a:cs typeface="Calibri"/>
              </a:rPr>
              <a:t>: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</a:p>
          <a:p>
            <a:pPr marL="1038225" lvl="3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fr-FR" err="1">
                <a:latin typeface="Calibri"/>
                <a:ea typeface="Calibri"/>
                <a:cs typeface="Calibri"/>
              </a:rPr>
              <a:t>Handles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geospatial</a:t>
            </a:r>
            <a:r>
              <a:rPr lang="fr-FR">
                <a:latin typeface="Calibri"/>
                <a:ea typeface="Calibri"/>
                <a:cs typeface="Calibri"/>
              </a:rPr>
              <a:t> data and </a:t>
            </a:r>
            <a:r>
              <a:rPr lang="fr-FR" err="1">
                <a:latin typeface="Calibri"/>
                <a:ea typeface="Calibri"/>
                <a:cs typeface="Calibri"/>
              </a:rPr>
              <a:t>integrates</a:t>
            </a:r>
            <a:r>
              <a:rPr lang="fr-FR">
                <a:latin typeface="Calibri"/>
                <a:ea typeface="Calibri"/>
                <a:cs typeface="Calibri"/>
              </a:rPr>
              <a:t> GTFS files.</a:t>
            </a:r>
            <a:endParaRPr lang="fr-FR">
              <a:latin typeface="Calibri" pitchFamily="34"/>
              <a:ea typeface="Calibri" pitchFamily="34"/>
              <a:cs typeface="Arial" pitchFamily="34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>
              <a:latin typeface="Calibri"/>
              <a:ea typeface="Calibri"/>
              <a:cs typeface="Calibri"/>
            </a:endParaRPr>
          </a:p>
          <a:p>
            <a:pPr lvl="1">
              <a:lnSpc>
                <a:spcPct val="80000"/>
              </a:lnSpc>
              <a:buClr>
                <a:srgbClr val="00ABCC"/>
              </a:buClr>
              <a:buChar char="•"/>
            </a:pPr>
            <a:endParaRPr lang="fr-FR" sz="1400" b="1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8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>
              <a:latin typeface="Calibri"/>
              <a:ea typeface="Calibri"/>
              <a:cs typeface="Arial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9A2CF215-AC15-4CC9-45B7-971C54446666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53F8C5-4173-4435-AC5D-4544893991B7}" type="slidenum">
              <a:t>11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F7A05-B0A2-9847-F776-C13A91B49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7346" y="327557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C1EB17-6E4F-423D-C46E-1A9CD025E4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124" y="1473200"/>
            <a:ext cx="8004175" cy="4652959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fr-FR" sz="3000">
                <a:latin typeface="Calibri"/>
                <a:ea typeface="Calibri"/>
                <a:cs typeface="Times New Roman"/>
              </a:rPr>
              <a:t>Data Collection</a:t>
            </a:r>
            <a:endParaRPr lang="pt-BR">
              <a:ea typeface="Calibri" pitchFamily="34"/>
            </a:endParaRPr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Arial"/>
              </a:rPr>
              <a:t>Walking </a:t>
            </a:r>
            <a:r>
              <a:rPr lang="fr-FR" sz="2200" err="1">
                <a:latin typeface="Calibri"/>
                <a:ea typeface="Calibri"/>
                <a:cs typeface="Arial"/>
              </a:rPr>
              <a:t>paths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err="1">
                <a:latin typeface="Calibri"/>
                <a:ea typeface="Calibri"/>
                <a:cs typeface="Arial"/>
              </a:rPr>
              <a:t>were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err="1">
                <a:latin typeface="Calibri"/>
                <a:ea typeface="Calibri"/>
                <a:cs typeface="Arial"/>
              </a:rPr>
              <a:t>extracted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err="1">
                <a:latin typeface="Calibri"/>
                <a:ea typeface="Calibri"/>
                <a:cs typeface="Arial"/>
              </a:rPr>
              <a:t>from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b="1">
                <a:latin typeface="Calibri"/>
                <a:ea typeface="Calibri"/>
                <a:cs typeface="Arial"/>
              </a:rPr>
              <a:t>OSM </a:t>
            </a:r>
            <a:r>
              <a:rPr lang="fr-FR" sz="2200" err="1">
                <a:latin typeface="Calibri"/>
                <a:ea typeface="Calibri"/>
                <a:cs typeface="Arial"/>
              </a:rPr>
              <a:t>using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b="1" err="1">
                <a:latin typeface="Calibri"/>
                <a:ea typeface="Calibri"/>
                <a:cs typeface="Arial"/>
              </a:rPr>
              <a:t>osmnx</a:t>
            </a:r>
            <a:endParaRPr lang="fr-FR" sz="2200" b="1" err="1">
              <a:ea typeface="Calibri"/>
            </a:endParaRPr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Arial"/>
              </a:rPr>
              <a:t>GTFS files </a:t>
            </a:r>
            <a:r>
              <a:rPr lang="fr-FR" sz="2200" err="1">
                <a:latin typeface="Calibri"/>
                <a:ea typeface="Calibri"/>
                <a:cs typeface="Arial"/>
              </a:rPr>
              <a:t>provided</a:t>
            </a:r>
            <a:r>
              <a:rPr lang="fr-FR" sz="2200">
                <a:latin typeface="Calibri"/>
                <a:ea typeface="Calibri"/>
                <a:cs typeface="Arial"/>
              </a:rPr>
              <a:t> bus stop location and </a:t>
            </a:r>
            <a:r>
              <a:rPr lang="fr-FR" sz="2200" err="1">
                <a:latin typeface="Calibri"/>
                <a:ea typeface="Calibri"/>
                <a:cs typeface="Arial"/>
              </a:rPr>
              <a:t>schedules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err="1">
                <a:latin typeface="Calibri"/>
                <a:ea typeface="Calibri"/>
                <a:cs typeface="Arial"/>
              </a:rPr>
              <a:t>loaded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err="1">
                <a:latin typeface="Calibri"/>
                <a:ea typeface="Calibri"/>
                <a:cs typeface="Arial"/>
              </a:rPr>
              <a:t>with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b="1">
                <a:latin typeface="Calibri"/>
                <a:ea typeface="Calibri"/>
                <a:cs typeface="Arial"/>
              </a:rPr>
              <a:t>Pandas</a:t>
            </a:r>
            <a:r>
              <a:rPr lang="fr-FR" sz="2200">
                <a:latin typeface="Calibri"/>
                <a:ea typeface="Calibri"/>
                <a:cs typeface="Arial"/>
              </a:rPr>
              <a:t> and </a:t>
            </a:r>
            <a:r>
              <a:rPr lang="fr-FR" sz="2200" err="1">
                <a:latin typeface="Calibri"/>
                <a:ea typeface="Calibri"/>
                <a:cs typeface="Arial"/>
              </a:rPr>
              <a:t>processed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err="1">
                <a:latin typeface="Calibri"/>
                <a:ea typeface="Calibri"/>
                <a:cs typeface="Arial"/>
              </a:rPr>
              <a:t>using</a:t>
            </a:r>
            <a:r>
              <a:rPr lang="fr-FR" sz="2200">
                <a:latin typeface="Calibri"/>
                <a:ea typeface="Calibri"/>
                <a:cs typeface="Arial"/>
              </a:rPr>
              <a:t> </a:t>
            </a:r>
            <a:r>
              <a:rPr lang="fr-FR" sz="2200" b="1" err="1">
                <a:latin typeface="Calibri"/>
                <a:ea typeface="Calibri"/>
                <a:cs typeface="Arial"/>
              </a:rPr>
              <a:t>GeoPandas</a:t>
            </a:r>
          </a:p>
          <a:p>
            <a:pPr marL="180978" lvl="1" indent="-180978">
              <a:lnSpc>
                <a:spcPct val="150000"/>
              </a:lnSpc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The GTFS file are </a:t>
            </a:r>
            <a:r>
              <a:rPr lang="fr-FR" sz="2200" err="1">
                <a:latin typeface="Calibri"/>
                <a:ea typeface="Calibri"/>
                <a:cs typeface="Calibri"/>
              </a:rPr>
              <a:t>from</a:t>
            </a:r>
            <a:r>
              <a:rPr lang="fr-FR" sz="2200">
                <a:latin typeface="Calibri"/>
                <a:ea typeface="Calibri"/>
                <a:cs typeface="Calibri"/>
              </a:rPr>
              <a:t> </a:t>
            </a:r>
            <a:r>
              <a:rPr lang="fr-FR" sz="2200" b="1">
                <a:latin typeface="Calibri"/>
                <a:ea typeface="Calibri"/>
                <a:cs typeface="Calibri"/>
              </a:rPr>
              <a:t>TEC</a:t>
            </a:r>
            <a:r>
              <a:rPr lang="fr-FR" sz="2200">
                <a:latin typeface="Calibri"/>
                <a:ea typeface="Calibri"/>
                <a:cs typeface="Calibri"/>
              </a:rPr>
              <a:t>, the bus network </a:t>
            </a:r>
            <a:r>
              <a:rPr lang="fr-FR" sz="2200" err="1">
                <a:latin typeface="Calibri"/>
                <a:ea typeface="Calibri"/>
                <a:cs typeface="Calibri"/>
              </a:rPr>
              <a:t>operator</a:t>
            </a:r>
            <a:r>
              <a:rPr lang="fr-FR" sz="2200">
                <a:latin typeface="Calibri"/>
                <a:ea typeface="Calibri"/>
                <a:cs typeface="Calibri"/>
              </a:rPr>
              <a:t> in </a:t>
            </a:r>
            <a:r>
              <a:rPr lang="fr-FR" sz="2200" err="1">
                <a:latin typeface="Calibri"/>
                <a:ea typeface="Calibri"/>
                <a:cs typeface="Calibri"/>
              </a:rPr>
              <a:t>Wallonia</a:t>
            </a:r>
            <a:endParaRPr lang="fr-FR" err="1"/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F37C41D1-3BC5-51EC-2909-1B76F7CC8784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E4524E-3312-4A31-8697-F8057FD45FFF}" type="slidenum">
              <a:t>12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39A9F-B2F1-905B-0138-3C78918C42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BCB0C1-08BD-FE6A-132F-0C6214DC98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17088" y="1600200"/>
            <a:ext cx="6222574" cy="767017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fr-FR" sz="3000">
                <a:latin typeface="Calibri"/>
                <a:ea typeface="Calibri"/>
                <a:cs typeface="Times New Roman"/>
              </a:rPr>
              <a:t>Data Collection: GTFS files</a:t>
            </a:r>
            <a:endParaRPr lang="pt-BR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B6B98E97-B7A7-0C43-B3A2-5C572A9B7771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E9D1D1-A7E5-4230-8ED2-88485DCE8D18}" type="slidenum">
              <a:t>13</a:t>
            </a:fld>
            <a:endParaRPr lang="en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5DE2F3B5-2D4C-A92C-F1C4-0C2CBAFF79EE}"/>
              </a:ext>
            </a:extLst>
          </p:cNvPr>
          <p:cNvSpPr txBox="1"/>
          <p:nvPr/>
        </p:nvSpPr>
        <p:spPr>
          <a:xfrm>
            <a:off x="114300" y="285750"/>
            <a:ext cx="2028825" cy="50020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2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cs typeface="Arial"/>
              </a:rPr>
              <a:t>Introduction</a:t>
            </a:r>
            <a:endParaRPr lang="pt-BR" sz="1300" b="0" i="0" u="none" strike="noStrike" kern="1200" cap="small" spc="0" baseline="0">
              <a:solidFill>
                <a:srgbClr val="736F6F"/>
              </a:solidFill>
              <a:uFillTx/>
              <a:latin typeface="Calibri"/>
              <a:ea typeface="Calibri"/>
              <a:cs typeface="Arial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cs typeface="Arial"/>
              </a:rPr>
              <a:t>Discipline Objective</a:t>
            </a:r>
            <a:endParaRPr lang="pt-BR" sz="1300" b="0" i="0" u="none" strike="noStrike" kern="1200" cap="small" spc="0" baseline="0">
              <a:solidFill>
                <a:srgbClr val="736F6F"/>
              </a:solidFill>
              <a:uFillTx/>
              <a:latin typeface="Calibri"/>
              <a:ea typeface="Calibri"/>
              <a:cs typeface="Arial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cs typeface="Arial"/>
              </a:rPr>
              <a:t>Why a route finding system</a:t>
            </a:r>
            <a:endParaRPr lang="pt-BR" sz="1300" b="0" i="0" u="none" strike="noStrike" kern="1200" cap="small" spc="0" baseline="0">
              <a:solidFill>
                <a:srgbClr val="969696"/>
              </a:solidFill>
              <a:uFillTx/>
              <a:latin typeface="Calibri"/>
              <a:ea typeface="Calibri"/>
              <a:cs typeface="Arial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Arial"/>
              </a:rPr>
              <a:t>Project goal and Key features</a:t>
            </a: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Essential concepts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Route optimizations tools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Dijkstra's Algorithm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Leveraging Open-Source Libraries</a:t>
            </a:r>
          </a:p>
          <a:p>
            <a:pPr marL="0" marR="0" lvl="1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1" i="0" u="none" strike="noStrike" kern="1200" cap="small" spc="0" baseline="0">
                <a:solidFill>
                  <a:srgbClr val="C00000"/>
                </a:solidFill>
                <a:uFillTx/>
                <a:latin typeface="Calibri"/>
                <a:ea typeface="Calibri"/>
                <a:cs typeface="Calibri"/>
              </a:rPr>
              <a:t>System Architecture </a:t>
            </a:r>
            <a:endParaRPr lang="pt-BR" sz="2400" b="1" i="0" u="none" strike="noStrike" kern="1200" cap="none" spc="0" baseline="0">
              <a:solidFill>
                <a:srgbClr val="C00000"/>
              </a:solidFill>
              <a:uFillTx/>
              <a:latin typeface="Calibri" pitchFamily="34"/>
              <a:ea typeface="Calibri"/>
              <a:cs typeface="Arial" pitchFamily="34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C00000"/>
                </a:solidFill>
                <a:uFillTx/>
                <a:latin typeface="Calibri"/>
                <a:ea typeface="Calibri"/>
                <a:cs typeface="Calibri"/>
              </a:rPr>
              <a:t>Data Collection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Data filtering</a:t>
            </a:r>
            <a:endParaRPr lang="pt-BR" sz="1300" b="0" i="0" u="none" strike="noStrike" kern="1200" cap="small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Graph construction and Shortest path calculation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Visualization</a:t>
            </a: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Results</a:t>
            </a:r>
            <a:endParaRPr lang="pt-BR" sz="1300" b="0" i="0" u="none" strike="noStrike" kern="1200" cap="small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Discussion</a:t>
            </a:r>
            <a:endParaRPr lang="pt-BR" sz="1300" b="0" i="0" u="none" strike="noStrike" kern="1200" cap="small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Conclusion</a:t>
            </a:r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Arial"/>
            </a:endParaRP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978E7AFB-680F-AB77-76B4-184F2A1D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80" y="2182700"/>
            <a:ext cx="4724796" cy="40126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E5A3F2-F2A2-F59C-F9CD-B11093B6BD87}"/>
              </a:ext>
            </a:extLst>
          </p:cNvPr>
          <p:cNvSpPr txBox="1"/>
          <p:nvPr/>
        </p:nvSpPr>
        <p:spPr>
          <a:xfrm>
            <a:off x="2428198" y="6191265"/>
            <a:ext cx="585811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https://medium.com/analytics-vidhya/the-hitchhikers-guide-to-gtfs-with-python-e9790090952a</a:t>
            </a:r>
            <a:endParaRPr lang="fr-FR" sz="1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A9CCC03-11F0-48FF-8884-7C32A9B78BFB}"/>
              </a:ext>
            </a:extLst>
          </p:cNvPr>
          <p:cNvSpPr/>
          <p:nvPr/>
        </p:nvSpPr>
        <p:spPr>
          <a:xfrm>
            <a:off x="3049962" y="3300444"/>
            <a:ext cx="4420237" cy="3830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44A9166-AEF4-3CC1-B015-447CF5272A25}"/>
              </a:ext>
            </a:extLst>
          </p:cNvPr>
          <p:cNvSpPr/>
          <p:nvPr/>
        </p:nvSpPr>
        <p:spPr>
          <a:xfrm>
            <a:off x="3049962" y="4561283"/>
            <a:ext cx="932322" cy="35952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EA40F-F865-F4E8-0175-BD907B1FE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238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3878E-3347-C912-A975-99714EFBD0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973" y="1415680"/>
            <a:ext cx="6224302" cy="648721"/>
          </a:xfrm>
        </p:spPr>
        <p:txBody>
          <a:bodyPr/>
          <a:lstStyle/>
          <a:p>
            <a:pPr lvl="0">
              <a:lnSpc>
                <a:spcPct val="140000"/>
              </a:lnSpc>
            </a:pPr>
            <a:r>
              <a:rPr lang="fr-FR" sz="2800">
                <a:latin typeface="Calibri"/>
                <a:ea typeface="Calibri"/>
                <a:cs typeface="Times New Roman"/>
              </a:rPr>
              <a:t>Data Collection</a:t>
            </a:r>
            <a:endParaRPr lang="pt-BR" sz="30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97F84A13-2BCD-DFAB-D04C-11B951AC1AD7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9A818A-A812-407F-8BF7-7FF12FD79482}" type="slidenum">
              <a:t>14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B81E4F05-1EA9-A86B-5A1E-24B84D9074A1}"/>
              </a:ext>
            </a:extLst>
          </p:cNvPr>
          <p:cNvSpPr txBox="1"/>
          <p:nvPr/>
        </p:nvSpPr>
        <p:spPr>
          <a:xfrm>
            <a:off x="862943" y="2062702"/>
            <a:ext cx="584005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GTFS file: 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stops</a:t>
            </a:r>
            <a:r>
              <a: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.txt: 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Bus stops</a:t>
            </a:r>
            <a:endParaRPr lang="fr-FR" sz="2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ECD0798-9E0E-C563-E648-071A3E00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26" y="2718674"/>
            <a:ext cx="5658618" cy="272254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458A045-EED4-8A44-24A4-72F0BAA7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211" t="-120" b="374"/>
          <a:stretch/>
        </p:blipFill>
        <p:spPr>
          <a:xfrm>
            <a:off x="7081025" y="2690920"/>
            <a:ext cx="1711939" cy="27253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075B86-1E80-4EEA-4F98-16C572B0B40D}"/>
              </a:ext>
            </a:extLst>
          </p:cNvPr>
          <p:cNvSpPr/>
          <p:nvPr/>
        </p:nvSpPr>
        <p:spPr>
          <a:xfrm>
            <a:off x="6478708" y="4018439"/>
            <a:ext cx="502304" cy="348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93A6F-7193-4D80-F19E-D36BA7D3911D}"/>
              </a:ext>
            </a:extLst>
          </p:cNvPr>
          <p:cNvSpPr/>
          <p:nvPr/>
        </p:nvSpPr>
        <p:spPr>
          <a:xfrm>
            <a:off x="3782663" y="2716546"/>
            <a:ext cx="1189130" cy="27985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9131F34C-7BF0-A988-7F2E-6F46E0EF603C}"/>
              </a:ext>
            </a:extLst>
          </p:cNvPr>
          <p:cNvSpPr txBox="1"/>
          <p:nvPr/>
        </p:nvSpPr>
        <p:spPr>
          <a:xfrm>
            <a:off x="4430332" y="5845365"/>
            <a:ext cx="3830834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From</a:t>
            </a:r>
            <a:r>
              <a:rPr lang="fr-FR" sz="24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coordinates</a:t>
            </a:r>
            <a:r>
              <a:rPr lang="fr-FR" sz="24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 to points</a:t>
            </a:r>
            <a:endParaRPr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EA40F-F865-F4E8-0175-BD907B1FE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283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3878E-3347-C912-A975-99714EFBD0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9198" y="1415680"/>
            <a:ext cx="6224302" cy="648721"/>
          </a:xfrm>
        </p:spPr>
        <p:txBody>
          <a:bodyPr/>
          <a:lstStyle/>
          <a:p>
            <a:pPr lvl="0">
              <a:lnSpc>
                <a:spcPct val="140000"/>
              </a:lnSpc>
            </a:pPr>
            <a:r>
              <a:rPr lang="fr-FR" sz="2800">
                <a:latin typeface="Calibri"/>
                <a:ea typeface="Calibri"/>
                <a:cs typeface="Times New Roman"/>
              </a:rPr>
              <a:t>Data Collection</a:t>
            </a:r>
            <a:endParaRPr lang="pt-BR" sz="30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97F84A13-2BCD-DFAB-D04C-11B951AC1AD7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9A818A-A812-407F-8BF7-7FF12FD79482}" type="slidenum">
              <a:t>15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6C08BC98-9B2D-32C9-8D8D-55464982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65" y="2685165"/>
            <a:ext cx="7143576" cy="32526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7">
            <a:extLst>
              <a:ext uri="{FF2B5EF4-FFF2-40B4-BE49-F238E27FC236}">
                <a16:creationId xmlns:a16="http://schemas.microsoft.com/office/drawing/2014/main" id="{B81E4F05-1EA9-A86B-5A1E-24B84D9074A1}"/>
              </a:ext>
            </a:extLst>
          </p:cNvPr>
          <p:cNvSpPr txBox="1"/>
          <p:nvPr/>
        </p:nvSpPr>
        <p:spPr>
          <a:xfrm>
            <a:off x="627167" y="2154962"/>
            <a:ext cx="5840053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GTFS file: stoptimes.txt: Schedule of the buses</a:t>
            </a: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A600AE9-BE0C-9406-D703-37EE8CED30E2}"/>
              </a:ext>
            </a:extLst>
          </p:cNvPr>
          <p:cNvSpPr/>
          <p:nvPr/>
        </p:nvSpPr>
        <p:spPr>
          <a:xfrm>
            <a:off x="1585994" y="2685933"/>
            <a:ext cx="4985175" cy="3245863"/>
          </a:xfrm>
          <a:prstGeom prst="rect">
            <a:avLst/>
          </a:prstGeom>
          <a:noFill/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524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0B2D9-2777-D33A-99D5-B28DEBE07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782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31AC7-855B-1D02-1B59-1D13E51784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3378" y="1527629"/>
            <a:ext cx="6224302" cy="648721"/>
          </a:xfrm>
        </p:spPr>
        <p:txBody>
          <a:bodyPr/>
          <a:lstStyle/>
          <a:p>
            <a:pPr lvl="0">
              <a:lnSpc>
                <a:spcPct val="140000"/>
              </a:lnSpc>
            </a:pPr>
            <a:r>
              <a:rPr lang="fr-FR" sz="2800">
                <a:latin typeface="Calibri"/>
                <a:ea typeface="Calibri"/>
                <a:cs typeface="Times New Roman"/>
              </a:rPr>
              <a:t>Data Collection</a:t>
            </a:r>
            <a:endParaRPr lang="pt-BR" sz="30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E228399A-9F2E-693D-A440-B4CFC62ADB4A}"/>
              </a:ext>
            </a:extLst>
          </p:cNvPr>
          <p:cNvSpPr txBox="1"/>
          <p:nvPr/>
        </p:nvSpPr>
        <p:spPr>
          <a:xfrm>
            <a:off x="6815364" y="6507615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F5B83A-A111-452F-BC4E-81C9DAA38DCF}" type="slidenum">
              <a:t>16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7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4487B78F-61D9-8ADA-0A32-4DAC78BA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38" y="2729086"/>
            <a:ext cx="6737619" cy="30500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9A18EFCB-E911-C7F4-AD6B-4057F1610292}"/>
              </a:ext>
            </a:extLst>
          </p:cNvPr>
          <p:cNvSpPr txBox="1"/>
          <p:nvPr/>
        </p:nvSpPr>
        <p:spPr>
          <a:xfrm>
            <a:off x="842603" y="2277162"/>
            <a:ext cx="58400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GTFS file: trips.txt: Bus trips active on given days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A8F91D-2A87-A8C7-0D1C-16CAB9AF2EF4}"/>
              </a:ext>
            </a:extLst>
          </p:cNvPr>
          <p:cNvSpPr/>
          <p:nvPr/>
        </p:nvSpPr>
        <p:spPr>
          <a:xfrm>
            <a:off x="2197243" y="2730120"/>
            <a:ext cx="2902927" cy="3050045"/>
          </a:xfrm>
          <a:prstGeom prst="rect">
            <a:avLst/>
          </a:prstGeom>
          <a:noFill/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8527728-E861-6681-384A-F87CE7303980}"/>
              </a:ext>
            </a:extLst>
          </p:cNvPr>
          <p:cNvSpPr/>
          <p:nvPr/>
        </p:nvSpPr>
        <p:spPr>
          <a:xfrm>
            <a:off x="7169878" y="2659418"/>
            <a:ext cx="640491" cy="3061822"/>
          </a:xfrm>
          <a:prstGeom prst="rect">
            <a:avLst/>
          </a:prstGeom>
          <a:noFill/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5FE96DE-077E-ECF5-F113-5520FF0A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662" t="-2166" b="-417"/>
          <a:stretch/>
        </p:blipFill>
        <p:spPr>
          <a:xfrm>
            <a:off x="4402668" y="2407978"/>
            <a:ext cx="1204151" cy="24260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E206DA-67A6-5829-2768-FAA50D66E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283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B2A1BF-1DCB-22CB-F057-8A399AD98B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8193" y="1251662"/>
            <a:ext cx="6224302" cy="648721"/>
          </a:xfrm>
        </p:spPr>
        <p:txBody>
          <a:bodyPr/>
          <a:lstStyle/>
          <a:p>
            <a:pPr lvl="0">
              <a:lnSpc>
                <a:spcPct val="140000"/>
              </a:lnSpc>
            </a:pPr>
            <a:r>
              <a:rPr lang="fr-FR" sz="2800">
                <a:latin typeface="Calibri"/>
                <a:ea typeface="Calibri"/>
                <a:cs typeface="Times New Roman"/>
              </a:rPr>
              <a:t>Data Collection</a:t>
            </a:r>
            <a:endParaRPr lang="pt-BR" sz="30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E37EC27E-31D4-A06C-1A0C-E09BF15212B4}"/>
              </a:ext>
            </a:extLst>
          </p:cNvPr>
          <p:cNvSpPr txBox="1"/>
          <p:nvPr/>
        </p:nvSpPr>
        <p:spPr>
          <a:xfrm>
            <a:off x="7848835" y="5987519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9BBC69-1009-4F95-B76E-6E9EAEE9FCC0}" type="slidenum">
              <a:t>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8">
            <a:extLst>
              <a:ext uri="{FF2B5EF4-FFF2-40B4-BE49-F238E27FC236}">
                <a16:creationId xmlns:a16="http://schemas.microsoft.com/office/drawing/2014/main" id="{C9B65E10-8DBC-1ED6-3DD8-1BFE3E1A20DA}"/>
              </a:ext>
            </a:extLst>
          </p:cNvPr>
          <p:cNvSpPr txBox="1"/>
          <p:nvPr/>
        </p:nvSpPr>
        <p:spPr>
          <a:xfrm>
            <a:off x="780934" y="1816675"/>
            <a:ext cx="58400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GTFS file: shapes.txt: Roads followed by the buses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D29BDC-6895-2CC8-E840-E02CC247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703" b="-337"/>
          <a:stretch/>
        </p:blipFill>
        <p:spPr>
          <a:xfrm>
            <a:off x="6235910" y="2412134"/>
            <a:ext cx="1486416" cy="256807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71974C-E3B1-00B6-B8B8-2B79FE35503A}"/>
              </a:ext>
            </a:extLst>
          </p:cNvPr>
          <p:cNvSpPr/>
          <p:nvPr/>
        </p:nvSpPr>
        <p:spPr>
          <a:xfrm>
            <a:off x="4014306" y="2695073"/>
            <a:ext cx="320441" cy="161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685B6A3-9FF0-30CF-27EF-74A12D35C4C7}"/>
              </a:ext>
            </a:extLst>
          </p:cNvPr>
          <p:cNvSpPr/>
          <p:nvPr/>
        </p:nvSpPr>
        <p:spPr>
          <a:xfrm>
            <a:off x="5609666" y="2694049"/>
            <a:ext cx="206703" cy="9585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EA62B9-72D1-142A-4FD0-FCE58E0F0A1D}"/>
              </a:ext>
            </a:extLst>
          </p:cNvPr>
          <p:cNvCxnSpPr/>
          <p:nvPr/>
        </p:nvCxnSpPr>
        <p:spPr>
          <a:xfrm flipV="1">
            <a:off x="5842000" y="2710389"/>
            <a:ext cx="618442" cy="463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31D09708-902A-01DC-6ECE-44D3F7C2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140" t="3680" r="899" b="92224"/>
          <a:stretch/>
        </p:blipFill>
        <p:spPr>
          <a:xfrm>
            <a:off x="7169650" y="2459298"/>
            <a:ext cx="543406" cy="1026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3F33C1F-6946-17D3-D385-1CB3AC3806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407" r="25926" b="-510"/>
          <a:stretch/>
        </p:blipFill>
        <p:spPr>
          <a:xfrm>
            <a:off x="413926" y="2415702"/>
            <a:ext cx="3537186" cy="2429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0DC902-BECA-6A82-4F45-200024818187}"/>
              </a:ext>
            </a:extLst>
          </p:cNvPr>
          <p:cNvSpPr/>
          <p:nvPr/>
        </p:nvSpPr>
        <p:spPr>
          <a:xfrm>
            <a:off x="4014306" y="3485295"/>
            <a:ext cx="320441" cy="161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E4D8CF-59B0-AABC-F262-F4D20D0E7C3D}"/>
              </a:ext>
            </a:extLst>
          </p:cNvPr>
          <p:cNvSpPr/>
          <p:nvPr/>
        </p:nvSpPr>
        <p:spPr>
          <a:xfrm>
            <a:off x="4014306" y="4473073"/>
            <a:ext cx="320441" cy="161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C5F83-405B-FBC7-4421-EF711C956EE1}"/>
              </a:ext>
            </a:extLst>
          </p:cNvPr>
          <p:cNvSpPr/>
          <p:nvPr/>
        </p:nvSpPr>
        <p:spPr>
          <a:xfrm>
            <a:off x="967153" y="2673838"/>
            <a:ext cx="562707" cy="9407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A9FE12-F0FD-D7BB-B8DA-2943499624F0}"/>
              </a:ext>
            </a:extLst>
          </p:cNvPr>
          <p:cNvSpPr/>
          <p:nvPr/>
        </p:nvSpPr>
        <p:spPr>
          <a:xfrm>
            <a:off x="6564560" y="2655022"/>
            <a:ext cx="534486" cy="1129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65539F58-50E4-B4A8-719E-0230E2425F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114" r="529" b="6192"/>
          <a:stretch/>
        </p:blipFill>
        <p:spPr>
          <a:xfrm rot="-5400000">
            <a:off x="1573751" y="4213754"/>
            <a:ext cx="1208303" cy="2626103"/>
          </a:xfrm>
          <a:prstGeom prst="rect">
            <a:avLst/>
          </a:prstGeom>
        </p:spPr>
      </p:pic>
      <p:pic>
        <p:nvPicPr>
          <p:cNvPr id="22" name="Picture 21" descr="A graph with a line&#10;&#10;Description automatically generated">
            <a:extLst>
              <a:ext uri="{FF2B5EF4-FFF2-40B4-BE49-F238E27FC236}">
                <a16:creationId xmlns:a16="http://schemas.microsoft.com/office/drawing/2014/main" id="{2AF08560-87A9-6532-A4F8-19A75DC0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492" b="5967"/>
          <a:stretch/>
        </p:blipFill>
        <p:spPr>
          <a:xfrm rot="-5400000">
            <a:off x="5931309" y="4317237"/>
            <a:ext cx="1251281" cy="25702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01363-F412-9E1B-2DE7-C29D848A5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333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5F1C25-8B08-CFB7-1DA0-A985696EBA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162" y="1299163"/>
            <a:ext cx="7981759" cy="3149662"/>
          </a:xfrm>
        </p:spPr>
        <p:txBody>
          <a:bodyPr/>
          <a:lstStyle/>
          <a:p>
            <a:pPr lvl="0"/>
            <a:r>
              <a:rPr lang="fr-FR" sz="3000" b="1">
                <a:latin typeface="Calibri"/>
                <a:ea typeface="Calibri"/>
                <a:cs typeface="Calibri"/>
              </a:rPr>
              <a:t>Data </a:t>
            </a:r>
            <a:r>
              <a:rPr lang="fr-FR" sz="3000" b="1" err="1">
                <a:latin typeface="Calibri"/>
                <a:ea typeface="Calibri"/>
                <a:cs typeface="Calibri"/>
              </a:rPr>
              <a:t>Filtering</a:t>
            </a:r>
            <a:endParaRPr lang="pt-BR" err="1"/>
          </a:p>
          <a:p>
            <a:pPr marL="180975" lvl="1" indent="-180975">
              <a:buClr>
                <a:srgbClr val="00ABCC"/>
              </a:buClr>
              <a:buFont typeface="Wingdings" pitchFamily="2"/>
              <a:buChar char="§"/>
            </a:pPr>
            <a:r>
              <a:rPr lang="fr-FR" sz="2000">
                <a:latin typeface="Calibri"/>
                <a:ea typeface="Calibri"/>
                <a:cs typeface="Calibri"/>
              </a:rPr>
              <a:t>Bus stops </a:t>
            </a:r>
            <a:r>
              <a:rPr lang="fr-FR" sz="2000" err="1">
                <a:latin typeface="Calibri"/>
                <a:ea typeface="Calibri"/>
                <a:cs typeface="Calibri"/>
              </a:rPr>
              <a:t>were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filtered</a:t>
            </a:r>
            <a:r>
              <a:rPr lang="fr-FR" sz="2000">
                <a:latin typeface="Calibri"/>
                <a:ea typeface="Calibri"/>
                <a:cs typeface="Calibri"/>
              </a:rPr>
              <a:t> to </a:t>
            </a:r>
            <a:r>
              <a:rPr lang="fr-FR" sz="2000" err="1">
                <a:latin typeface="Calibri"/>
                <a:ea typeface="Calibri"/>
                <a:cs typeface="Calibri"/>
              </a:rPr>
              <a:t>those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within</a:t>
            </a:r>
            <a:r>
              <a:rPr lang="fr-FR" sz="2000">
                <a:latin typeface="Calibri"/>
                <a:ea typeface="Calibri"/>
                <a:cs typeface="Calibri"/>
              </a:rPr>
              <a:t> a </a:t>
            </a:r>
            <a:r>
              <a:rPr lang="fr-FR" sz="2000" b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3km</a:t>
            </a:r>
            <a:r>
              <a:rPr lang="fr-FR" sz="2000">
                <a:latin typeface="Calibri"/>
                <a:ea typeface="Calibri"/>
                <a:cs typeface="Calibri"/>
              </a:rPr>
              <a:t> radius of the </a:t>
            </a:r>
            <a:r>
              <a:rPr lang="fr-FR" sz="2000" err="1">
                <a:latin typeface="Calibri"/>
                <a:ea typeface="Calibri"/>
                <a:cs typeface="Calibri"/>
              </a:rPr>
              <a:t>starting</a:t>
            </a:r>
            <a:r>
              <a:rPr lang="fr-FR" sz="2000">
                <a:latin typeface="Calibri"/>
                <a:ea typeface="Calibri"/>
                <a:cs typeface="Calibri"/>
              </a:rPr>
              <a:t> location </a:t>
            </a:r>
            <a:r>
              <a:rPr lang="fr-FR" sz="2000" err="1">
                <a:latin typeface="Calibri"/>
                <a:ea typeface="Calibri"/>
                <a:cs typeface="Calibri"/>
              </a:rPr>
              <a:t>using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geospatial</a:t>
            </a:r>
            <a:r>
              <a:rPr lang="fr-FR" sz="2000">
                <a:latin typeface="Calibri"/>
                <a:ea typeface="Calibri"/>
                <a:cs typeface="Calibri"/>
              </a:rPr>
              <a:t> buffers in </a:t>
            </a:r>
            <a:r>
              <a:rPr lang="fr-FR" sz="2000" b="1" err="1">
                <a:latin typeface="Calibri"/>
                <a:ea typeface="Calibri"/>
                <a:cs typeface="Calibri"/>
              </a:rPr>
              <a:t>GeoPandas</a:t>
            </a:r>
            <a:r>
              <a:rPr lang="fr-FR" sz="2000">
                <a:latin typeface="Calibri"/>
                <a:ea typeface="Calibri"/>
                <a:cs typeface="Calibri"/>
              </a:rPr>
              <a:t>.</a:t>
            </a:r>
            <a:endParaRPr lang="fr-FR" sz="2000" b="1">
              <a:ea typeface="Calibri"/>
            </a:endParaRPr>
          </a:p>
          <a:p>
            <a:pPr marL="581025" lvl="2" indent="-285750">
              <a:buClr>
                <a:srgbClr val="00ABCC"/>
              </a:buClr>
              <a:buFont typeface="Wingdings" pitchFamily="2"/>
              <a:buChar char="§"/>
            </a:pPr>
            <a:r>
              <a:rPr lang="fr-FR">
                <a:latin typeface="Calibri"/>
                <a:ea typeface="Calibri"/>
                <a:cs typeface="Calibri"/>
              </a:rPr>
              <a:t>This </a:t>
            </a:r>
            <a:r>
              <a:rPr lang="fr-FR" err="1">
                <a:latin typeface="Calibri"/>
                <a:ea typeface="Calibri"/>
                <a:cs typeface="Calibri"/>
              </a:rPr>
              <a:t>ensures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only</a:t>
            </a:r>
            <a:r>
              <a:rPr lang="fr-FR">
                <a:latin typeface="Calibri"/>
                <a:ea typeface="Calibri"/>
                <a:cs typeface="Calibri"/>
              </a:rPr>
              <a:t> relevant stops are </a:t>
            </a:r>
            <a:r>
              <a:rPr lang="fr-FR" err="1">
                <a:latin typeface="Calibri"/>
                <a:ea typeface="Calibri"/>
                <a:cs typeface="Calibri"/>
              </a:rPr>
              <a:t>included</a:t>
            </a:r>
            <a:r>
              <a:rPr lang="fr-FR">
                <a:latin typeface="Calibri"/>
                <a:ea typeface="Calibri"/>
                <a:cs typeface="Calibri"/>
              </a:rPr>
              <a:t>, </a:t>
            </a:r>
            <a:r>
              <a:rPr lang="fr-FR" err="1">
                <a:latin typeface="Calibri"/>
                <a:ea typeface="Calibri"/>
                <a:cs typeface="Calibri"/>
              </a:rPr>
              <a:t>reducing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computational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complexity</a:t>
            </a:r>
            <a:r>
              <a:rPr lang="fr-FR">
                <a:latin typeface="Calibri"/>
                <a:ea typeface="Calibri"/>
                <a:cs typeface="Calibri"/>
              </a:rPr>
              <a:t>.</a:t>
            </a: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BDD13E7E-D58C-1EF6-DDD3-5511FD8819BC}"/>
              </a:ext>
            </a:extLst>
          </p:cNvPr>
          <p:cNvSpPr txBox="1"/>
          <p:nvPr/>
        </p:nvSpPr>
        <p:spPr>
          <a:xfrm>
            <a:off x="8488540" y="6439075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3FCFFF-0541-433E-8C16-C7108FB5A5F0}" type="slidenum">
              <a:t>18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99F9B07-1718-27A1-FDF1-06E002E08582}"/>
              </a:ext>
            </a:extLst>
          </p:cNvPr>
          <p:cNvSpPr txBox="1"/>
          <p:nvPr/>
        </p:nvSpPr>
        <p:spPr>
          <a:xfrm>
            <a:off x="512981" y="3213007"/>
            <a:ext cx="7985258" cy="21544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600" b="1" i="0" u="none" strike="noStrike" kern="1200" cap="none" spc="0" baseline="0">
                <a:solidFill>
                  <a:srgbClr val="808080"/>
                </a:solidFill>
                <a:uFillTx/>
                <a:latin typeface="Calibri"/>
              </a:rPr>
              <a:t>Identification of active bus trips</a:t>
            </a:r>
            <a:r>
              <a: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​</a:t>
            </a:r>
          </a:p>
          <a:p>
            <a:pPr marL="180975" marR="0" lvl="1" indent="-1809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The active bus </a:t>
            </a:r>
            <a:r>
              <a:rPr lang="fr-FR" sz="20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  <a:cs typeface="Arial"/>
              </a:rPr>
              <a:t>schedules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 are </a:t>
            </a:r>
            <a:r>
              <a:rPr lang="fr-FR" sz="20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  <a:cs typeface="Arial"/>
              </a:rPr>
              <a:t>identified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 by the active "services" in the GTFS files ​</a:t>
            </a: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Arial"/>
            </a:endParaRPr>
          </a:p>
          <a:p>
            <a:pPr marL="180975" marR="0" lvl="1" indent="-1809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The active services </a:t>
            </a:r>
            <a:r>
              <a:rPr lang="fr-FR" sz="20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  <a:cs typeface="Arial"/>
              </a:rPr>
              <a:t>depend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 on the date and the </a:t>
            </a:r>
            <a:r>
              <a:rPr lang="fr-FR" sz="20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  <a:cs typeface="Arial"/>
              </a:rPr>
              <a:t>day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 of the </a:t>
            </a:r>
            <a:r>
              <a:rPr lang="fr-FR" sz="20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  <a:cs typeface="Arial"/>
              </a:rPr>
              <a:t>week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 (</a:t>
            </a:r>
            <a:r>
              <a:rPr lang="fr-FR" sz="2000" b="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  <a:cs typeface="Arial"/>
              </a:rPr>
              <a:t>We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Arial"/>
              </a:rPr>
              <a:t> ignore the exception like Christmas Eve)</a:t>
            </a: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15E2CA-7267-765E-070C-DD2D87ED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000"/>
          <a:stretch/>
        </p:blipFill>
        <p:spPr>
          <a:xfrm>
            <a:off x="743187" y="5029106"/>
            <a:ext cx="7224888" cy="15606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AAFDF-C25B-D8C7-6270-3D9921A94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976" y="265233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25BAD-C170-D377-E679-8574110EB6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2637" y="1416317"/>
            <a:ext cx="8047060" cy="4520358"/>
          </a:xfrm>
        </p:spPr>
        <p:txBody>
          <a:bodyPr/>
          <a:lstStyle/>
          <a:p>
            <a:pPr marL="0" lvl="1" indent="0">
              <a:lnSpc>
                <a:spcPct val="130000"/>
              </a:lnSpc>
              <a:buNone/>
            </a:pPr>
            <a:r>
              <a:rPr lang="fr-FR" sz="2600" b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Route </a:t>
            </a:r>
            <a:r>
              <a:rPr lang="fr-FR" sz="2600" b="1" err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calculation</a:t>
            </a:r>
            <a:r>
              <a:rPr lang="fr-FR" sz="2600" b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 (A Dijkstra variant)</a:t>
            </a:r>
            <a:endParaRPr lang="fr-FR" sz="2600" b="1" err="1">
              <a:solidFill>
                <a:srgbClr val="808080"/>
              </a:solidFill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bus network </a:t>
            </a:r>
            <a:r>
              <a:rPr lang="fr-FR" sz="1900" err="1">
                <a:latin typeface="Calibri"/>
                <a:ea typeface="Calibri"/>
                <a:cs typeface="Calibri"/>
              </a:rPr>
              <a:t>is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constructed</a:t>
            </a:r>
            <a:r>
              <a:rPr lang="fr-FR" sz="1900">
                <a:latin typeface="Calibri"/>
                <a:ea typeface="Calibri"/>
                <a:cs typeface="Calibri"/>
              </a:rPr>
              <a:t> as </a:t>
            </a:r>
            <a:r>
              <a:rPr lang="fr-FR" sz="1900" err="1">
                <a:latin typeface="Calibri"/>
                <a:ea typeface="Calibri"/>
                <a:cs typeface="Calibri"/>
              </a:rPr>
              <a:t>it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is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explored</a:t>
            </a:r>
            <a:r>
              <a:rPr lang="fr-FR" sz="1900">
                <a:latin typeface="Calibri"/>
                <a:ea typeface="Calibri"/>
                <a:cs typeface="Calibri"/>
              </a:rPr>
              <a:t>. </a:t>
            </a:r>
            <a:r>
              <a:rPr lang="fr-FR" sz="1900" err="1">
                <a:latin typeface="Calibri"/>
                <a:ea typeface="Calibri"/>
                <a:cs typeface="Calibri"/>
              </a:rPr>
              <a:t>We</a:t>
            </a:r>
            <a:r>
              <a:rPr lang="fr-FR" sz="1900">
                <a:latin typeface="Calibri"/>
                <a:ea typeface="Calibri"/>
                <a:cs typeface="Calibri"/>
              </a:rPr>
              <a:t> explore the bus stops one at a time, </a:t>
            </a:r>
            <a:r>
              <a:rPr lang="fr-FR" sz="1900" err="1">
                <a:latin typeface="Calibri"/>
                <a:ea typeface="Calibri"/>
                <a:cs typeface="Calibri"/>
              </a:rPr>
              <a:t>i.e</a:t>
            </a:r>
            <a:r>
              <a:rPr lang="fr-FR" sz="1900">
                <a:latin typeface="Calibri"/>
                <a:ea typeface="Calibri"/>
                <a:cs typeface="Calibri"/>
              </a:rPr>
              <a:t>: </a:t>
            </a:r>
            <a:r>
              <a:rPr lang="fr-FR" sz="1900" err="1">
                <a:latin typeface="Calibri"/>
                <a:ea typeface="Calibri"/>
                <a:cs typeface="Calibri"/>
              </a:rPr>
              <a:t>find</a:t>
            </a:r>
            <a:r>
              <a:rPr lang="fr-FR" sz="1900">
                <a:latin typeface="Calibri"/>
                <a:ea typeface="Calibri"/>
                <a:cs typeface="Calibri"/>
              </a:rPr>
              <a:t> all the bus stop </a:t>
            </a:r>
            <a:r>
              <a:rPr lang="fr-FR" sz="1900" err="1">
                <a:latin typeface="Calibri"/>
                <a:ea typeface="Calibri"/>
                <a:cs typeface="Calibri"/>
              </a:rPr>
              <a:t>connected</a:t>
            </a:r>
            <a:r>
              <a:rPr lang="fr-FR" sz="1900">
                <a:latin typeface="Calibri"/>
                <a:ea typeface="Calibri"/>
                <a:cs typeface="Calibri"/>
              </a:rPr>
              <a:t> to </a:t>
            </a:r>
            <a:r>
              <a:rPr lang="fr-FR" sz="1900" err="1">
                <a:latin typeface="Calibri"/>
                <a:ea typeface="Calibri"/>
                <a:cs typeface="Calibri"/>
              </a:rPr>
              <a:t>it</a:t>
            </a:r>
            <a:r>
              <a:rPr lang="fr-FR" sz="1900">
                <a:latin typeface="Calibri"/>
                <a:ea typeface="Calibri"/>
                <a:cs typeface="Calibri"/>
              </a:rPr>
              <a:t> by bus trips or by </a:t>
            </a:r>
            <a:r>
              <a:rPr lang="fr-FR" sz="1900" err="1">
                <a:latin typeface="Calibri"/>
                <a:ea typeface="Calibri"/>
                <a:cs typeface="Calibri"/>
              </a:rPr>
              <a:t>walking</a:t>
            </a:r>
            <a:endParaRPr lang="fr-FR" sz="1900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bus stops </a:t>
            </a:r>
            <a:r>
              <a:rPr lang="fr-FR" sz="1900" err="1">
                <a:latin typeface="Calibri"/>
                <a:ea typeface="Calibri"/>
                <a:cs typeface="Calibri"/>
              </a:rPr>
              <a:t>closest</a:t>
            </a:r>
            <a:r>
              <a:rPr lang="fr-FR" sz="1900">
                <a:latin typeface="Calibri"/>
                <a:ea typeface="Calibri"/>
                <a:cs typeface="Calibri"/>
              </a:rPr>
              <a:t> to the </a:t>
            </a:r>
            <a:r>
              <a:rPr lang="fr-FR" sz="1900" err="1">
                <a:latin typeface="Calibri"/>
                <a:ea typeface="Calibri"/>
                <a:cs typeface="Calibri"/>
              </a:rPr>
              <a:t>arrival</a:t>
            </a:r>
            <a:r>
              <a:rPr lang="fr-FR" sz="1900">
                <a:latin typeface="Calibri"/>
                <a:ea typeface="Calibri"/>
                <a:cs typeface="Calibri"/>
              </a:rPr>
              <a:t> point are </a:t>
            </a:r>
            <a:r>
              <a:rPr lang="fr-FR" sz="1900" err="1">
                <a:latin typeface="Calibri"/>
                <a:ea typeface="Calibri"/>
                <a:cs typeface="Calibri"/>
              </a:rPr>
              <a:t>explored</a:t>
            </a:r>
            <a:r>
              <a:rPr lang="fr-FR" sz="1900">
                <a:latin typeface="Calibri"/>
                <a:ea typeface="Calibri"/>
                <a:cs typeface="Calibri"/>
              </a:rPr>
              <a:t> first </a:t>
            </a: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</a:t>
            </a:r>
            <a:r>
              <a:rPr lang="fr-FR" sz="1900" err="1">
                <a:latin typeface="Calibri"/>
                <a:ea typeface="Calibri"/>
                <a:cs typeface="Calibri"/>
              </a:rPr>
              <a:t>explored</a:t>
            </a:r>
            <a:r>
              <a:rPr lang="fr-FR" sz="1900">
                <a:latin typeface="Calibri"/>
                <a:ea typeface="Calibri"/>
                <a:cs typeface="Calibri"/>
              </a:rPr>
              <a:t> bus stops are </a:t>
            </a:r>
            <a:r>
              <a:rPr lang="fr-FR" sz="1900" err="1">
                <a:latin typeface="Calibri"/>
                <a:ea typeface="Calibri"/>
                <a:cs typeface="Calibri"/>
              </a:rPr>
              <a:t>marked</a:t>
            </a:r>
            <a:r>
              <a:rPr lang="fr-FR" sz="1900">
                <a:latin typeface="Calibri"/>
                <a:ea typeface="Calibri"/>
                <a:cs typeface="Calibri"/>
              </a:rPr>
              <a:t> as "</a:t>
            </a:r>
            <a:r>
              <a:rPr lang="fr-FR" sz="1900" err="1">
                <a:latin typeface="Calibri"/>
                <a:ea typeface="Calibri"/>
                <a:cs typeface="Calibri"/>
              </a:rPr>
              <a:t>explored</a:t>
            </a:r>
            <a:r>
              <a:rPr lang="fr-FR" sz="1900">
                <a:latin typeface="Calibri"/>
                <a:ea typeface="Calibri"/>
                <a:cs typeface="Calibri"/>
              </a:rPr>
              <a:t>"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r-FR" sz="2600" b="1" err="1">
                <a:latin typeface="Calibri"/>
                <a:ea typeface="Calibri"/>
                <a:cs typeface="Calibri"/>
              </a:rPr>
              <a:t>Duplicated</a:t>
            </a:r>
            <a:r>
              <a:rPr lang="fr-FR" sz="2600" b="1">
                <a:latin typeface="Calibri"/>
                <a:ea typeface="Calibri"/>
                <a:cs typeface="Calibri"/>
              </a:rPr>
              <a:t> bus stops</a:t>
            </a:r>
            <a:endParaRPr lang="fr-FR" sz="2600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Font typeface="Wingdings,Sans-Serif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If </a:t>
            </a:r>
            <a:r>
              <a:rPr lang="fr-FR" sz="1900" err="1">
                <a:latin typeface="Calibri"/>
                <a:ea typeface="Calibri"/>
                <a:cs typeface="Calibri"/>
              </a:rPr>
              <a:t>there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exist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several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ways</a:t>
            </a:r>
            <a:r>
              <a:rPr lang="fr-FR" sz="1900">
                <a:latin typeface="Calibri"/>
                <a:ea typeface="Calibri"/>
                <a:cs typeface="Calibri"/>
              </a:rPr>
              <a:t> to go to a bus stop, </a:t>
            </a:r>
            <a:r>
              <a:rPr lang="fr-FR" sz="1900" err="1">
                <a:latin typeface="Calibri"/>
                <a:ea typeface="Calibri"/>
                <a:cs typeface="Calibri"/>
              </a:rPr>
              <a:t>only</a:t>
            </a:r>
            <a:r>
              <a:rPr lang="fr-FR" sz="1900">
                <a:latin typeface="Calibri"/>
                <a:ea typeface="Calibri"/>
                <a:cs typeface="Calibri"/>
              </a:rPr>
              <a:t> the </a:t>
            </a:r>
            <a:r>
              <a:rPr lang="fr-FR" sz="1900" err="1">
                <a:latin typeface="Calibri"/>
                <a:ea typeface="Calibri"/>
                <a:cs typeface="Calibri"/>
              </a:rPr>
              <a:t>earliest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arrival</a:t>
            </a:r>
            <a:r>
              <a:rPr lang="fr-FR" sz="1900">
                <a:latin typeface="Calibri"/>
                <a:ea typeface="Calibri"/>
                <a:cs typeface="Calibri"/>
              </a:rPr>
              <a:t> time </a:t>
            </a:r>
            <a:r>
              <a:rPr lang="fr-FR" sz="1900" err="1">
                <a:latin typeface="Calibri"/>
                <a:ea typeface="Calibri"/>
                <a:cs typeface="Calibri"/>
              </a:rPr>
              <a:t>is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kept</a:t>
            </a:r>
            <a:endParaRPr lang="fr-FR" err="1">
              <a:latin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1900"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1900">
              <a:ea typeface="Calibri"/>
              <a:cs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19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6C6D14C9-B4D3-5CD4-9A04-9EAE634FABBB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FF63FE-F2CF-41DE-89D5-3110DF8DC6CE}" type="slidenum">
              <a:t>19</a:t>
            </a:fld>
            <a:endParaRPr lang="en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4F37E4-FB7A-4450-FBA2-0EB415BF6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6852" y="440010"/>
            <a:ext cx="6267453" cy="11430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Discipline Objective</a:t>
            </a:r>
            <a:endParaRPr lang="fr-FR">
              <a:solidFill>
                <a:srgbClr val="C0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05C29-127D-DD48-9763-7E79646228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0619" y="2125494"/>
            <a:ext cx="8047814" cy="3407278"/>
          </a:xfrm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180975" lvl="1" indent="-180975">
              <a:lnSpc>
                <a:spcPct val="16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500">
                <a:latin typeface="Calibri"/>
                <a:ea typeface="Calibri"/>
                <a:cs typeface="Calibri"/>
              </a:rPr>
              <a:t>Learn geospatial data management.</a:t>
            </a:r>
            <a:endParaRPr lang="en-US" sz="3500">
              <a:ea typeface="Calibri"/>
            </a:endParaRPr>
          </a:p>
          <a:p>
            <a:pPr marL="180975" lvl="1" indent="-180975">
              <a:lnSpc>
                <a:spcPct val="16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500">
                <a:latin typeface="Calibri"/>
                <a:ea typeface="Calibri"/>
                <a:cs typeface="Calibri"/>
              </a:rPr>
              <a:t>A practical approach.</a:t>
            </a:r>
            <a:endParaRPr lang="en-US" sz="3500">
              <a:ea typeface="Calibri"/>
            </a:endParaRPr>
          </a:p>
          <a:p>
            <a:pPr marL="180975" lvl="1" indent="-180975">
              <a:lnSpc>
                <a:spcPct val="70000"/>
              </a:lnSpc>
              <a:buFont typeface="Wingdings,Sans-Serif" pitchFamily="2"/>
              <a:buChar char="§"/>
            </a:pPr>
            <a:endParaRPr lang="en-US" sz="3500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60000"/>
              </a:lnSpc>
              <a:buClr>
                <a:srgbClr val="00ABCC"/>
              </a:buClr>
              <a:buFont typeface="Wingdings" pitchFamily="2"/>
              <a:buChar char="§"/>
            </a:pPr>
            <a:endParaRPr lang="en-US" sz="3500">
              <a:ea typeface="Calibri" pitchFamily="34"/>
              <a:cs typeface="Calibri"/>
            </a:endParaRPr>
          </a:p>
          <a:p>
            <a:pPr marL="180975" lvl="1" indent="-180975">
              <a:lnSpc>
                <a:spcPct val="160000"/>
              </a:lnSpc>
              <a:buClr>
                <a:srgbClr val="00ABCC"/>
              </a:buClr>
              <a:buFont typeface="Wingdings" pitchFamily="2"/>
              <a:buChar char="§"/>
            </a:pPr>
            <a:endParaRPr lang="en-US" sz="3500">
              <a:ea typeface="Calibri" pitchFamily="34"/>
              <a:cs typeface="Calibri"/>
            </a:endParaRPr>
          </a:p>
          <a:p>
            <a:pPr marL="180975" lvl="1" indent="-180975">
              <a:lnSpc>
                <a:spcPct val="160000"/>
              </a:lnSpc>
              <a:buClr>
                <a:srgbClr val="00ABCC"/>
              </a:buClr>
              <a:buFont typeface="Wingdings" pitchFamily="2"/>
              <a:buChar char="§"/>
            </a:pPr>
            <a:endParaRPr lang="en-US" sz="3500">
              <a:ea typeface="Calibri" pitchFamily="34"/>
              <a:cs typeface="Calibri"/>
            </a:endParaRPr>
          </a:p>
          <a:p>
            <a:pPr marL="685800" lvl="2" indent="-285750">
              <a:lnSpc>
                <a:spcPct val="70000"/>
              </a:lnSpc>
              <a:buClr>
                <a:srgbClr val="00ABCC"/>
              </a:buClr>
            </a:pPr>
            <a:endParaRPr lang="en-US" sz="3500">
              <a:ea typeface="Calibri" pitchFamily="34"/>
            </a:endParaRPr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C94B4919-8D82-EB2C-9622-B1E34CF0D5D5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5CFB98-69C6-45F7-9483-FFEA5B35AD5F}" type="slidenum">
              <a:t>2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83299-4888-3B95-AD87-4F1CFD8F9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976" y="293455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229E3C-C5AE-F665-2AAF-571A52D36D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3814" y="1242719"/>
            <a:ext cx="7992894" cy="4839727"/>
          </a:xfrm>
        </p:spPr>
        <p:txBody>
          <a:bodyPr/>
          <a:lstStyle/>
          <a:p>
            <a:pPr marL="0" lvl="1" indent="0">
              <a:lnSpc>
                <a:spcPct val="130000"/>
              </a:lnSpc>
              <a:buNone/>
            </a:pPr>
            <a:r>
              <a:rPr lang="fr-FR" sz="2600" b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Maximum </a:t>
            </a:r>
            <a:r>
              <a:rPr lang="fr-FR" sz="2600" b="1" err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transfers</a:t>
            </a:r>
            <a:endParaRPr lang="fr-FR" sz="2600" b="1" err="1">
              <a:solidFill>
                <a:srgbClr val="808080"/>
              </a:solidFill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</a:t>
            </a:r>
            <a:r>
              <a:rPr lang="fr-FR" sz="1900" err="1">
                <a:latin typeface="Calibri"/>
                <a:ea typeface="Calibri"/>
                <a:cs typeface="Calibri"/>
              </a:rPr>
              <a:t>intermediary</a:t>
            </a:r>
            <a:r>
              <a:rPr lang="fr-FR" sz="1900">
                <a:latin typeface="Calibri"/>
                <a:ea typeface="Calibri"/>
                <a:cs typeface="Calibri"/>
              </a:rPr>
              <a:t> stops to go to bus stops are </a:t>
            </a:r>
            <a:r>
              <a:rPr lang="fr-FR" sz="1900" err="1">
                <a:latin typeface="Calibri"/>
                <a:ea typeface="Calibri"/>
                <a:cs typeface="Calibri"/>
              </a:rPr>
              <a:t>stored</a:t>
            </a:r>
            <a:endParaRPr lang="fr-FR" sz="1900" err="1"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If </a:t>
            </a:r>
            <a:r>
              <a:rPr lang="fr-FR" sz="1900" err="1">
                <a:latin typeface="Calibri"/>
                <a:ea typeface="Calibri"/>
                <a:cs typeface="Calibri"/>
              </a:rPr>
              <a:t>there</a:t>
            </a:r>
            <a:r>
              <a:rPr lang="fr-FR" sz="1900">
                <a:latin typeface="Calibri"/>
                <a:ea typeface="Calibri"/>
                <a:cs typeface="Calibri"/>
              </a:rPr>
              <a:t> are </a:t>
            </a:r>
            <a:r>
              <a:rPr lang="fr-FR" sz="1900" err="1">
                <a:latin typeface="Calibri"/>
                <a:ea typeface="Calibri"/>
                <a:cs typeface="Calibri"/>
              </a:rPr>
              <a:t>too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many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transfers</a:t>
            </a:r>
            <a:r>
              <a:rPr lang="fr-FR" sz="1900">
                <a:latin typeface="Calibri"/>
                <a:ea typeface="Calibri"/>
                <a:cs typeface="Calibri"/>
              </a:rPr>
              <a:t>, the bus stops </a:t>
            </a:r>
            <a:r>
              <a:rPr lang="fr-FR" sz="1900" err="1">
                <a:latin typeface="Calibri"/>
                <a:ea typeface="Calibri"/>
                <a:cs typeface="Calibri"/>
              </a:rPr>
              <a:t>is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automatically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marked</a:t>
            </a:r>
            <a:r>
              <a:rPr lang="fr-FR" sz="1900">
                <a:latin typeface="Calibri"/>
                <a:ea typeface="Calibri"/>
                <a:cs typeface="Calibri"/>
              </a:rPr>
              <a:t> as </a:t>
            </a:r>
            <a:r>
              <a:rPr lang="fr-FR" sz="1900" err="1">
                <a:latin typeface="Calibri"/>
                <a:ea typeface="Calibri"/>
                <a:cs typeface="Calibri"/>
              </a:rPr>
              <a:t>explored</a:t>
            </a:r>
          </a:p>
          <a:p>
            <a:pPr marL="0" lvl="1" indent="0">
              <a:lnSpc>
                <a:spcPct val="130000"/>
              </a:lnSpc>
              <a:buNone/>
            </a:pPr>
            <a:endParaRPr lang="fr-FR" sz="1900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1900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19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19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0643BEBA-191B-FCC3-773B-8754B40B7718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ED8B6F-84EF-49FC-8AAB-F67D1FA79E17}" type="slidenum">
              <a:t>20</a:t>
            </a:fld>
            <a:endParaRPr lang="en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D3694A-94BC-AEA9-CE3C-8E926D51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44" y="3331956"/>
            <a:ext cx="7497703" cy="3157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9DC6E-FBFF-611E-3261-845D7FCF940C}"/>
              </a:ext>
            </a:extLst>
          </p:cNvPr>
          <p:cNvSpPr txBox="1"/>
          <p:nvPr/>
        </p:nvSpPr>
        <p:spPr>
          <a:xfrm>
            <a:off x="3656121" y="2894121"/>
            <a:ext cx="1833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Found bus stops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907C1-79E3-B811-7725-7A337A90F6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333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89E065-0FFE-0AFA-AF95-708C09E2E7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702" y="1421459"/>
            <a:ext cx="7936450" cy="4839727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fr-FR" sz="2600" b="1">
                <a:latin typeface="Calibri"/>
                <a:ea typeface="Calibri"/>
                <a:cs typeface="Calibri"/>
              </a:rPr>
              <a:t>Graph Construction</a:t>
            </a:r>
            <a:endParaRPr lang="pt-BR" sz="2700"/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 err="1">
                <a:latin typeface="Calibri"/>
                <a:ea typeface="Calibri"/>
                <a:cs typeface="Calibri"/>
              </a:rPr>
              <a:t>Used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onsolas"/>
                <a:ea typeface="Calibri"/>
                <a:cs typeface="Calibri"/>
              </a:rPr>
              <a:t>osmnx</a:t>
            </a:r>
            <a:r>
              <a:rPr lang="fr-FR" sz="1900">
                <a:latin typeface="Calibri"/>
                <a:ea typeface="Calibri"/>
                <a:cs typeface="Calibri"/>
              </a:rPr>
              <a:t> to </a:t>
            </a:r>
            <a:r>
              <a:rPr lang="fr-FR" sz="1900" err="1">
                <a:latin typeface="Calibri"/>
                <a:ea typeface="Calibri"/>
                <a:cs typeface="Calibri"/>
              </a:rPr>
              <a:t>generate</a:t>
            </a:r>
            <a:r>
              <a:rPr lang="fr-FR" sz="1900">
                <a:latin typeface="Calibri"/>
                <a:ea typeface="Calibri"/>
                <a:cs typeface="Calibri"/>
              </a:rPr>
              <a:t> a </a:t>
            </a:r>
            <a:r>
              <a:rPr lang="fr-FR" sz="1900" err="1">
                <a:latin typeface="Calibri"/>
                <a:ea typeface="Calibri"/>
                <a:cs typeface="Calibri"/>
              </a:rPr>
              <a:t>walking</a:t>
            </a:r>
            <a:r>
              <a:rPr lang="fr-FR" sz="1900">
                <a:latin typeface="Calibri"/>
                <a:ea typeface="Calibri"/>
                <a:cs typeface="Calibri"/>
              </a:rPr>
              <a:t> network graph </a:t>
            </a:r>
            <a:r>
              <a:rPr lang="fr-FR" sz="1900" err="1">
                <a:latin typeface="Calibri"/>
                <a:ea typeface="Calibri"/>
                <a:cs typeface="Calibri"/>
              </a:rPr>
              <a:t>centered</a:t>
            </a:r>
            <a:r>
              <a:rPr lang="fr-FR" sz="1900">
                <a:latin typeface="Calibri"/>
                <a:ea typeface="Calibri"/>
                <a:cs typeface="Calibri"/>
              </a:rPr>
              <a:t> on Mons, </a:t>
            </a:r>
            <a:r>
              <a:rPr lang="fr-FR" sz="1900" err="1">
                <a:latin typeface="Calibri"/>
                <a:ea typeface="Calibri"/>
                <a:cs typeface="Calibri"/>
              </a:rPr>
              <a:t>Belgium</a:t>
            </a:r>
            <a:r>
              <a:rPr lang="fr-FR" sz="1900">
                <a:latin typeface="Calibri"/>
                <a:ea typeface="Calibri"/>
                <a:cs typeface="Calibri"/>
              </a:rPr>
              <a:t>.</a:t>
            </a:r>
            <a:endParaRPr lang="fr-FR" sz="2000">
              <a:ea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graph </a:t>
            </a:r>
            <a:r>
              <a:rPr lang="fr-FR" sz="1900" err="1">
                <a:latin typeface="Calibri"/>
                <a:ea typeface="Calibri"/>
                <a:cs typeface="Calibri"/>
              </a:rPr>
              <a:t>represents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nodes</a:t>
            </a:r>
            <a:r>
              <a:rPr lang="fr-FR" sz="1900">
                <a:latin typeface="Calibri"/>
                <a:ea typeface="Calibri"/>
                <a:cs typeface="Calibri"/>
              </a:rPr>
              <a:t> (intersections) and </a:t>
            </a:r>
            <a:r>
              <a:rPr lang="fr-FR" sz="1900" err="1">
                <a:latin typeface="Calibri"/>
                <a:ea typeface="Calibri"/>
                <a:cs typeface="Calibri"/>
              </a:rPr>
              <a:t>edges</a:t>
            </a:r>
            <a:r>
              <a:rPr lang="fr-FR" sz="1900">
                <a:latin typeface="Calibri"/>
                <a:ea typeface="Calibri"/>
                <a:cs typeface="Calibri"/>
              </a:rPr>
              <a:t> (</a:t>
            </a:r>
            <a:r>
              <a:rPr lang="fr-FR" sz="1900" err="1">
                <a:latin typeface="Calibri"/>
                <a:ea typeface="Calibri"/>
                <a:cs typeface="Calibri"/>
              </a:rPr>
              <a:t>roads</a:t>
            </a:r>
            <a:r>
              <a:rPr lang="fr-FR" sz="1900">
                <a:latin typeface="Calibri"/>
                <a:ea typeface="Calibri"/>
                <a:cs typeface="Calibri"/>
              </a:rPr>
              <a:t> or </a:t>
            </a:r>
            <a:r>
              <a:rPr lang="fr-FR" sz="1900" err="1">
                <a:latin typeface="Calibri"/>
                <a:ea typeface="Calibri"/>
                <a:cs typeface="Calibri"/>
              </a:rPr>
              <a:t>paths</a:t>
            </a:r>
            <a:r>
              <a:rPr lang="fr-FR" sz="1900">
                <a:latin typeface="Calibri"/>
                <a:ea typeface="Calibri"/>
                <a:cs typeface="Calibri"/>
              </a:rPr>
              <a:t>) for efficient </a:t>
            </a:r>
            <a:r>
              <a:rPr lang="fr-FR" sz="1900" err="1">
                <a:latin typeface="Calibri"/>
                <a:ea typeface="Calibri"/>
                <a:cs typeface="Calibri"/>
              </a:rPr>
              <a:t>analysis</a:t>
            </a:r>
            <a:r>
              <a:rPr lang="fr-FR" sz="1900">
                <a:latin typeface="Calibri"/>
                <a:ea typeface="Calibri"/>
                <a:cs typeface="Calibri"/>
              </a:rPr>
              <a:t>.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fr-FR" sz="2600" b="1" err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Shortest</a:t>
            </a:r>
            <a:r>
              <a:rPr lang="fr-FR" sz="2600" b="1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 Path Calculation</a:t>
            </a:r>
            <a:endParaRPr lang="fr-FR" sz="2000" b="1">
              <a:ea typeface="Calibri"/>
            </a:endParaRP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</a:t>
            </a:r>
            <a:r>
              <a:rPr lang="fr-FR" sz="1900" err="1">
                <a:latin typeface="Calibri"/>
                <a:ea typeface="Calibri"/>
                <a:cs typeface="Calibri"/>
              </a:rPr>
              <a:t>shortest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path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between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two</a:t>
            </a:r>
            <a:r>
              <a:rPr lang="fr-FR" sz="1900">
                <a:latin typeface="Calibri"/>
                <a:ea typeface="Calibri"/>
                <a:cs typeface="Calibri"/>
              </a:rPr>
              <a:t> bus stops are </a:t>
            </a:r>
            <a:r>
              <a:rPr lang="fr-FR" sz="1900" err="1">
                <a:latin typeface="Calibri"/>
                <a:ea typeface="Calibri"/>
                <a:cs typeface="Calibri"/>
              </a:rPr>
              <a:t>computed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dynamically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using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b="1" err="1">
                <a:latin typeface="Consolas"/>
                <a:ea typeface="Calibri"/>
                <a:cs typeface="Calibri"/>
              </a:rPr>
              <a:t>NetworkX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onsolas"/>
                <a:ea typeface="Calibri"/>
                <a:cs typeface="Calibri"/>
              </a:rPr>
              <a:t>shortest_path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function</a:t>
            </a:r>
            <a:r>
              <a:rPr lang="fr-FR" sz="1900">
                <a:latin typeface="Calibri"/>
                <a:ea typeface="Calibri"/>
                <a:cs typeface="Calibri"/>
              </a:rPr>
              <a:t>.</a:t>
            </a: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Path </a:t>
            </a:r>
            <a:r>
              <a:rPr lang="fr-FR" sz="1900" err="1">
                <a:latin typeface="Calibri"/>
                <a:ea typeface="Calibri"/>
                <a:cs typeface="Calibri"/>
              </a:rPr>
              <a:t>lengths</a:t>
            </a:r>
            <a:r>
              <a:rPr lang="fr-FR" sz="1900">
                <a:latin typeface="Calibri"/>
                <a:ea typeface="Calibri"/>
                <a:cs typeface="Calibri"/>
              </a:rPr>
              <a:t> are calculated </a:t>
            </a:r>
            <a:r>
              <a:rPr lang="fr-FR" sz="1900" err="1">
                <a:latin typeface="Calibri"/>
                <a:ea typeface="Calibri"/>
                <a:cs typeface="Calibri"/>
              </a:rPr>
              <a:t>based</a:t>
            </a:r>
            <a:r>
              <a:rPr lang="fr-FR" sz="1900">
                <a:latin typeface="Calibri"/>
                <a:ea typeface="Calibri"/>
                <a:cs typeface="Calibri"/>
              </a:rPr>
              <a:t> on </a:t>
            </a:r>
            <a:r>
              <a:rPr lang="fr-FR" sz="1900" err="1">
                <a:latin typeface="Calibri"/>
                <a:ea typeface="Calibri"/>
                <a:cs typeface="Calibri"/>
              </a:rPr>
              <a:t>edge</a:t>
            </a:r>
            <a:r>
              <a:rPr lang="fr-FR" sz="1900"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latin typeface="Calibri"/>
                <a:ea typeface="Calibri"/>
                <a:cs typeface="Calibri"/>
              </a:rPr>
              <a:t>weights</a:t>
            </a:r>
            <a:r>
              <a:rPr lang="fr-FR" sz="1900">
                <a:latin typeface="Calibri"/>
                <a:ea typeface="Calibri"/>
                <a:cs typeface="Calibri"/>
              </a:rPr>
              <a:t> (distance).</a:t>
            </a:r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19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19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048D5077-705C-164D-C8F7-A49F62BB8086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3B7383-D8AF-4A7C-8A07-5598917FF06F}" type="slidenum">
              <a:t>21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5FBBD-C91F-5D9F-3C87-22D093F23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1265" y="131124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DAF30-E814-C405-3BFC-C4F28922F7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5483" y="1256886"/>
            <a:ext cx="6213101" cy="469425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fr-FR" sz="2800" b="1">
                <a:latin typeface="Calibri"/>
                <a:ea typeface="Calibri"/>
                <a:cs typeface="Calibri"/>
              </a:rPr>
              <a:t>Graph Construction</a:t>
            </a:r>
            <a:endParaRPr lang="pt-BR" sz="3000"/>
          </a:p>
          <a:p>
            <a:pPr marL="0" lvl="1" indent="0">
              <a:lnSpc>
                <a:spcPct val="130000"/>
              </a:lnSpc>
              <a:buNone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20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E3A09934-1DF0-30BF-2961-C41EB2893E85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864AF4-3521-4EF8-85F6-972236D24628}" type="slidenum">
              <a:t>22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4F5300BB-C7DC-2C19-D4C2-47CF424E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77" y="1719733"/>
            <a:ext cx="7788758" cy="47511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5FBBD-C91F-5D9F-3C87-22D093F23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1315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DAF30-E814-C405-3BFC-C4F28922F7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1203" y="1255935"/>
            <a:ext cx="6213101" cy="469425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fr-FR" sz="2800" b="1">
                <a:latin typeface="Calibri"/>
                <a:ea typeface="Calibri"/>
                <a:cs typeface="Calibri"/>
              </a:rPr>
              <a:t>Graph Construction</a:t>
            </a:r>
            <a:endParaRPr lang="pt-BR" sz="3000"/>
          </a:p>
          <a:p>
            <a:pPr marL="0" lvl="1" indent="0">
              <a:lnSpc>
                <a:spcPct val="130000"/>
              </a:lnSpc>
              <a:buNone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0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20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E3A09934-1DF0-30BF-2961-C41EB2893E85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864AF4-3521-4EF8-85F6-972236D24628}" type="slidenum">
              <a:t>23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7" descr="Imagem em preto e branco&#10;&#10;Descrição gerada automaticamente">
            <a:extLst>
              <a:ext uri="{FF2B5EF4-FFF2-40B4-BE49-F238E27FC236}">
                <a16:creationId xmlns:a16="http://schemas.microsoft.com/office/drawing/2014/main" id="{EE64522B-0FA9-69E4-3EE6-D41E03AA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49" y="1882011"/>
            <a:ext cx="4964204" cy="449356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8874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976B1-638B-F8BB-DD47-47867B083A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6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8CA5E-0EE9-373C-7BE3-2D41D0EB1D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4146" y="1439265"/>
            <a:ext cx="6213101" cy="581485"/>
          </a:xfrm>
        </p:spPr>
        <p:txBody>
          <a:bodyPr/>
          <a:lstStyle/>
          <a:p>
            <a:pPr lvl="0"/>
            <a:r>
              <a:rPr lang="fr-FR" sz="3000" b="1">
                <a:latin typeface="Calibri"/>
                <a:ea typeface="Calibri"/>
                <a:cs typeface="Calibri"/>
              </a:rPr>
              <a:t>Shortest Path Calculation</a:t>
            </a:r>
            <a:endParaRPr lang="fr-FR" b="1">
              <a:ea typeface="Calibri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17E7802D-5E54-DD86-1A64-D6E294C989BC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A7D2C29-C73C-4496-AB3D-399F8A65F26A}" type="slidenum">
              <a:t>24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6" descr="Diagrama&#10;&#10;Descrição gerada automaticamente">
            <a:extLst>
              <a:ext uri="{FF2B5EF4-FFF2-40B4-BE49-F238E27FC236}">
                <a16:creationId xmlns:a16="http://schemas.microsoft.com/office/drawing/2014/main" id="{E563CEB7-E84A-6A12-7E8F-E600CC39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18" y="2020358"/>
            <a:ext cx="5081302" cy="45613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674B7-FDA0-6924-F76B-914BF797D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6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42EA6-98EB-0ABA-1499-3AFAC150A2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355" y="1600200"/>
            <a:ext cx="7991828" cy="4839727"/>
          </a:xfrm>
        </p:spPr>
        <p:txBody>
          <a:bodyPr/>
          <a:lstStyle/>
          <a:p>
            <a:pPr lvl="0"/>
            <a:r>
              <a:rPr lang="fr-FR" sz="3000" b="1">
                <a:latin typeface="Calibri"/>
                <a:ea typeface="Calibri"/>
                <a:cs typeface="Calibri"/>
              </a:rPr>
              <a:t>Visualization</a:t>
            </a:r>
            <a:endParaRPr lang="pt-BR"/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Interactive maps were created using </a:t>
            </a:r>
            <a:r>
              <a:rPr lang="fr-FR" sz="2200" b="1">
                <a:latin typeface="Calibri"/>
                <a:ea typeface="Calibri"/>
                <a:cs typeface="Calibri"/>
              </a:rPr>
              <a:t>folium</a:t>
            </a:r>
            <a:r>
              <a:rPr lang="fr-FR" sz="2200">
                <a:latin typeface="Calibri"/>
                <a:ea typeface="Calibri"/>
                <a:cs typeface="Calibri"/>
              </a:rPr>
              <a:t>, displaying the walking paths and bus stops.</a:t>
            </a:r>
            <a:endParaRPr lang="fr-FR">
              <a:ea typeface="Calibri"/>
            </a:endParaRPr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Generated a </a:t>
            </a:r>
            <a:r>
              <a:rPr lang="fr-FR" sz="2200" b="1">
                <a:latin typeface="Calibri"/>
                <a:ea typeface="Calibri"/>
                <a:cs typeface="Calibri"/>
              </a:rPr>
              <a:t>GeoDataFrame</a:t>
            </a:r>
            <a:r>
              <a:rPr lang="fr-FR" sz="2200">
                <a:latin typeface="Calibri"/>
                <a:ea typeface="Calibri"/>
                <a:cs typeface="Calibri"/>
              </a:rPr>
              <a:t> combining </a:t>
            </a:r>
            <a:r>
              <a:rPr lang="fr-FR" sz="2200" i="1">
                <a:latin typeface="Calibri"/>
                <a:ea typeface="Calibri"/>
                <a:cs typeface="Calibri"/>
              </a:rPr>
              <a:t>paths</a:t>
            </a:r>
            <a:r>
              <a:rPr lang="fr-FR" sz="2200">
                <a:latin typeface="Calibri"/>
                <a:ea typeface="Calibri"/>
                <a:cs typeface="Calibri"/>
              </a:rPr>
              <a:t>, </a:t>
            </a:r>
            <a:r>
              <a:rPr lang="fr-FR" sz="2200" i="1">
                <a:latin typeface="Calibri"/>
                <a:ea typeface="Calibri"/>
                <a:cs typeface="Calibri"/>
              </a:rPr>
              <a:t>stops</a:t>
            </a:r>
            <a:r>
              <a:rPr lang="fr-FR" sz="2200">
                <a:latin typeface="Calibri"/>
                <a:ea typeface="Calibri"/>
                <a:cs typeface="Calibri"/>
              </a:rPr>
              <a:t>, and the </a:t>
            </a:r>
            <a:r>
              <a:rPr lang="fr-FR" sz="2200" i="1">
                <a:latin typeface="Calibri"/>
                <a:ea typeface="Calibri"/>
                <a:cs typeface="Calibri"/>
              </a:rPr>
              <a:t>start point</a:t>
            </a:r>
            <a:r>
              <a:rPr lang="fr-FR" sz="2200">
                <a:latin typeface="Calibri"/>
                <a:ea typeface="Calibri"/>
                <a:cs typeface="Calibri"/>
              </a:rPr>
              <a:t> for </a:t>
            </a:r>
            <a:r>
              <a:rPr lang="fr-FR" sz="22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detailed spatial analysis</a:t>
            </a:r>
            <a:r>
              <a:rPr lang="fr-FR" sz="2200">
                <a:latin typeface="Calibri"/>
                <a:ea typeface="Calibri"/>
                <a:cs typeface="Calibri"/>
              </a:rPr>
              <a:t> and </a:t>
            </a:r>
            <a:r>
              <a:rPr lang="fr-FR" sz="22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visualization.</a:t>
            </a:r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020D69B4-442B-3234-8882-F4787B705B53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919EB7-9A8F-4F1E-9C83-1073F824506F}" type="slidenum">
              <a:t>25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C2E37-8909-4D7D-4737-702686421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6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371A6F-5719-085E-8358-9B778D90BF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3664" y="1600200"/>
            <a:ext cx="6213101" cy="525459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3000" b="1">
                <a:latin typeface="Calibri"/>
                <a:ea typeface="Calibri"/>
                <a:cs typeface="Calibri"/>
              </a:rPr>
              <a:t>Visualization</a:t>
            </a:r>
            <a:endParaRPr lang="pt-BR"/>
          </a:p>
          <a:p>
            <a:pPr marL="0" lvl="1" indent="0">
              <a:lnSpc>
                <a:spcPct val="14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4FF79190-C3D9-2353-9928-9DA21266E452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BE8652-5D90-477A-B9A5-15672227E24B}" type="slidenum">
              <a:t>26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6" descr="Aplicativo, Mapa&#10;&#10;Descrição gerada automaticamente">
            <a:extLst>
              <a:ext uri="{FF2B5EF4-FFF2-40B4-BE49-F238E27FC236}">
                <a16:creationId xmlns:a16="http://schemas.microsoft.com/office/drawing/2014/main" id="{2A7F78FA-DBB6-2F99-311F-EA99F309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72" y="2323089"/>
            <a:ext cx="7053093" cy="39176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8FAE7ED-0556-E1A2-E5AD-F2273C65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89" y="3985375"/>
            <a:ext cx="2370042" cy="11620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C624A-DD53-48C4-3133-49856EE77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6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System Architecture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839C0-D0F2-7B0C-B00F-4F3A17813C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2025" y="1710369"/>
            <a:ext cx="6213101" cy="525459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3000" b="1">
                <a:latin typeface="Calibri"/>
                <a:ea typeface="Calibri"/>
                <a:cs typeface="Calibri"/>
              </a:rPr>
              <a:t>Visualization</a:t>
            </a:r>
            <a:endParaRPr lang="pt-BR"/>
          </a:p>
          <a:p>
            <a:pPr marL="0" lvl="1" indent="0">
              <a:lnSpc>
                <a:spcPct val="14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27F80B79-F0C2-3497-DC4B-8EA9724115FF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649B51-BAB1-47C9-B80B-BBAB9B713E39}" type="slidenum">
              <a:t>27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8" descr="Mapa&#10;&#10;Descrição gerada automaticamente">
            <a:extLst>
              <a:ext uri="{FF2B5EF4-FFF2-40B4-BE49-F238E27FC236}">
                <a16:creationId xmlns:a16="http://schemas.microsoft.com/office/drawing/2014/main" id="{608B3387-49F6-0C17-91AE-0B8A81CE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95" y="2341329"/>
            <a:ext cx="6580946" cy="393220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5B2A0-03CD-49B6-8533-762CFAC0F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238" y="264389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Results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3BFB10-BD9F-412C-E9C6-F94269A688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686" y="1600200"/>
            <a:ext cx="7975280" cy="4839727"/>
          </a:xfrm>
        </p:spPr>
        <p:txBody>
          <a:bodyPr/>
          <a:lstStyle/>
          <a:p>
            <a:pPr lvl="0"/>
            <a:r>
              <a:rPr lang="fr-FR" sz="3000">
                <a:latin typeface="Calibri"/>
                <a:ea typeface="Calibri"/>
                <a:cs typeface="Calibri"/>
              </a:rPr>
              <a:t>Isochrone Analysis</a:t>
            </a:r>
            <a:endParaRPr lang="fr-FR" sz="3000">
              <a:solidFill>
                <a:srgbClr val="000000"/>
              </a:solidFill>
              <a:ea typeface="Calibri"/>
              <a:cs typeface="Calibri"/>
            </a:endParaRPr>
          </a:p>
          <a:p>
            <a:pPr marL="180978" lvl="1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Generated isochrone maps using walking speed and distance to show accessibility zones.</a:t>
            </a:r>
            <a:endParaRPr lang="fr-FR">
              <a:ea typeface="Calibri"/>
            </a:endParaRPr>
          </a:p>
          <a:p>
            <a:pPr marL="581028" lvl="2" indent="-180978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800">
                <a:latin typeface="Calibri"/>
                <a:ea typeface="Calibri"/>
                <a:cs typeface="Calibri"/>
              </a:rPr>
              <a:t>Indetifying bus stops withing practical walking distances.</a:t>
            </a:r>
          </a:p>
          <a:p>
            <a:pPr lvl="0"/>
            <a:r>
              <a:rPr lang="fr-FR" sz="3000">
                <a:latin typeface="Calibri"/>
                <a:ea typeface="Calibri"/>
                <a:cs typeface="Calibri"/>
              </a:rPr>
              <a:t>Interactive Maps</a:t>
            </a:r>
            <a:endParaRPr lang="fr-FR"/>
          </a:p>
          <a:p>
            <a:pPr marL="180978" lvl="1" indent="-180978">
              <a:lnSpc>
                <a:spcPct val="150000"/>
              </a:lnSpc>
              <a:buFont typeface="Wingdings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Visualized paths and bus stops dynamically using </a:t>
            </a:r>
            <a:r>
              <a:rPr lang="fr-FR" sz="2200">
                <a:latin typeface="Consolas"/>
                <a:ea typeface="Calibri"/>
                <a:cs typeface="Calibri"/>
              </a:rPr>
              <a:t>folium</a:t>
            </a:r>
            <a:r>
              <a:rPr lang="fr-FR" sz="2200">
                <a:latin typeface="Calibri"/>
                <a:ea typeface="Calibri"/>
                <a:cs typeface="Calibri"/>
              </a:rPr>
              <a:t>.</a:t>
            </a:r>
          </a:p>
          <a:p>
            <a:pPr marL="180978" lvl="1" indent="-342900">
              <a:lnSpc>
                <a:spcPct val="150000"/>
              </a:lnSpc>
              <a:buFont typeface="Wingdings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Maps include detailed route overlays and markers for stops, enhancing user interaction.</a:t>
            </a:r>
            <a:endParaRPr lang="fr-FR" sz="2200">
              <a:ea typeface="Calibri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1393F8DE-18A9-8620-9E2C-A2E6BA45D882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B23B07-B8CE-47B7-9733-5FB35607532D}" type="slidenum">
              <a:t>28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BE3B4-C390-FD19-1613-61C6D5953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6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Results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5C4B80-6247-8CFE-815C-28986D9D73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6941" y="1407689"/>
            <a:ext cx="6224302" cy="606750"/>
          </a:xfrm>
        </p:spPr>
        <p:txBody>
          <a:bodyPr/>
          <a:lstStyle/>
          <a:p>
            <a:pPr lvl="0"/>
            <a:r>
              <a:rPr lang="fr-FR" sz="3000">
                <a:latin typeface="Calibri"/>
                <a:ea typeface="Calibri"/>
                <a:cs typeface="Calibri"/>
              </a:rPr>
              <a:t>Isochrone Analysis</a:t>
            </a:r>
            <a:endParaRPr lang="fr-FR" sz="3000">
              <a:solidFill>
                <a:srgbClr val="000000"/>
              </a:solidFill>
              <a:ea typeface="Calibri"/>
              <a:cs typeface="Calibri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004FF394-880F-9B4A-8089-4A820D1C7314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80E4F5-C3A9-4F27-8A23-D3022B0B0AF7}" type="slidenum">
              <a:t>29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6" descr="Mapa&#10;&#10;Descrição gerada automaticamente">
            <a:extLst>
              <a:ext uri="{FF2B5EF4-FFF2-40B4-BE49-F238E27FC236}">
                <a16:creationId xmlns:a16="http://schemas.microsoft.com/office/drawing/2014/main" id="{77F6D093-103C-2F3C-5126-339A6644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4" r="130" b="5040"/>
          <a:stretch>
            <a:fillRect/>
          </a:stretch>
        </p:blipFill>
        <p:spPr>
          <a:xfrm>
            <a:off x="416872" y="2023476"/>
            <a:ext cx="8313212" cy="41257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822F3-13FB-CFC6-EB52-3E64B0672E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930" y="200557"/>
            <a:ext cx="7844369" cy="1143000"/>
          </a:xfrm>
        </p:spPr>
        <p:txBody>
          <a:bodyPr/>
          <a:lstStyle/>
          <a:p>
            <a:r>
              <a:rPr lang="fr-FR" err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fr-FR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 a route </a:t>
            </a:r>
            <a:r>
              <a:rPr lang="fr-FR" err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finding</a:t>
            </a:r>
            <a:r>
              <a:rPr lang="fr-FR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 system?</a:t>
            </a:r>
            <a:endParaRPr lang="fr-FR">
              <a:solidFill>
                <a:srgbClr val="C0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15CCF5-BF8D-2E27-990F-6D175939FC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2541" y="1600201"/>
            <a:ext cx="7623175" cy="4578875"/>
          </a:xfrm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2800">
                <a:latin typeface="Calibri"/>
                <a:ea typeface="Calibri"/>
                <a:cs typeface="Arial"/>
              </a:rPr>
              <a:t>Backgrounds</a:t>
            </a:r>
            <a:endParaRPr lang="fr-FR"/>
          </a:p>
          <a:p>
            <a:pPr marL="581025" lvl="2" indent="-180975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en-US" sz="2400">
                <a:latin typeface="Calibri"/>
                <a:ea typeface="Calibri"/>
                <a:cs typeface="Arial"/>
              </a:rPr>
              <a:t>Applied Mathematics (Bruno)</a:t>
            </a:r>
          </a:p>
          <a:p>
            <a:pPr marL="581025" lvl="2" indent="-180975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en-US" sz="2400">
                <a:latin typeface="Calibri"/>
                <a:ea typeface="Calibri"/>
                <a:cs typeface="Arial"/>
              </a:rPr>
              <a:t>Computer Engineering (Rafael)</a:t>
            </a:r>
          </a:p>
          <a:p>
            <a:pPr marL="581025" lvl="2" indent="-180975">
              <a:lnSpc>
                <a:spcPct val="150000"/>
              </a:lnSpc>
              <a:buClr>
                <a:srgbClr val="00ABCC"/>
              </a:buClr>
              <a:buFont typeface="Arial" pitchFamily="2"/>
              <a:buChar char="•"/>
            </a:pPr>
            <a:r>
              <a:rPr lang="en-US" sz="2400">
                <a:latin typeface="Calibri"/>
                <a:ea typeface="Calibri"/>
                <a:cs typeface="Arial"/>
              </a:rPr>
              <a:t>Electric Engineering (Aurélien)</a:t>
            </a: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2800">
                <a:latin typeface="Calibri"/>
                <a:ea typeface="Calibri"/>
                <a:cs typeface="Arial"/>
              </a:rPr>
              <a:t>Experience with Data Bases so we missed the </a:t>
            </a:r>
            <a:endParaRPr lang="en-US" sz="2800">
              <a:ea typeface="Calibri" pitchFamily="34"/>
            </a:endParaRPr>
          </a:p>
          <a:p>
            <a:pPr marL="0" lvl="1" indent="0" algn="ctr">
              <a:lnSpc>
                <a:spcPct val="150000"/>
              </a:lnSpc>
              <a:buClr>
                <a:srgbClr val="00ABCC"/>
              </a:buClr>
              <a:buNone/>
            </a:pP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Geographical part!!!</a:t>
            </a:r>
            <a:endParaRPr lang="en-US" sz="3600">
              <a:solidFill>
                <a:srgbClr val="C00000"/>
              </a:solidFill>
              <a:ea typeface="Calibri"/>
            </a:endParaRPr>
          </a:p>
          <a:p>
            <a:pPr marL="685800" lvl="2" indent="-285750">
              <a:lnSpc>
                <a:spcPct val="70000"/>
              </a:lnSpc>
              <a:buClr>
                <a:srgbClr val="00ABCC"/>
              </a:buClr>
            </a:pPr>
            <a:endParaRPr lang="en-US" sz="14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3112FE30-93B2-135C-4DA7-4666CD846758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EB5043-7813-4CEC-B74C-57991B9F97B1}" type="slidenum">
              <a:t>3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23E7C-3812-B230-F693-351EE7B14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61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Results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C20FBC-60E1-F3E4-1269-433CCB9082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17664" y="1600200"/>
            <a:ext cx="6224302" cy="606750"/>
          </a:xfrm>
        </p:spPr>
        <p:txBody>
          <a:bodyPr/>
          <a:lstStyle/>
          <a:p>
            <a:pPr lvl="0"/>
            <a:r>
              <a:rPr lang="fr-FR" sz="3000">
                <a:latin typeface="Calibri"/>
                <a:ea typeface="Calibri"/>
                <a:cs typeface="Calibri"/>
              </a:rPr>
              <a:t>Isochrone Analysis</a:t>
            </a:r>
            <a:endParaRPr lang="fr-FR" sz="3000">
              <a:solidFill>
                <a:srgbClr val="000000"/>
              </a:solidFill>
              <a:ea typeface="Calibri"/>
              <a:cs typeface="Calibri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5D8887C9-02A7-2265-7882-D1C60B85DFD3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7A0574-AC93-4556-934F-FF02256FC851}" type="slidenum">
              <a:t>30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7" descr="Mapa&#10;&#10;Descrição gerada automaticamente">
            <a:extLst>
              <a:ext uri="{FF2B5EF4-FFF2-40B4-BE49-F238E27FC236}">
                <a16:creationId xmlns:a16="http://schemas.microsoft.com/office/drawing/2014/main" id="{C17BFA80-A114-EDC7-BD53-511BBF4D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2" y="2428351"/>
            <a:ext cx="8397839" cy="37724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E1FFF-DAC9-8C2D-715F-70F81471D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238" y="284891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Results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9716CD-1645-38D0-FD2C-F706C4BE02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1588" y="1483469"/>
            <a:ext cx="8150378" cy="4956458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fr-FR" sz="2800" err="1">
                <a:latin typeface="Calibri"/>
                <a:ea typeface="Calibri"/>
                <a:cs typeface="Calibri"/>
              </a:rPr>
              <a:t>Shortest</a:t>
            </a:r>
            <a:r>
              <a:rPr lang="fr-FR" sz="2800">
                <a:latin typeface="Calibri"/>
                <a:ea typeface="Calibri"/>
                <a:cs typeface="Calibri"/>
              </a:rPr>
              <a:t> </a:t>
            </a:r>
            <a:r>
              <a:rPr lang="fr-FR" sz="2800" err="1">
                <a:latin typeface="Calibri"/>
                <a:ea typeface="Calibri"/>
                <a:cs typeface="Calibri"/>
              </a:rPr>
              <a:t>Paths</a:t>
            </a:r>
            <a:endParaRPr lang="pt-BR" sz="3000" err="1"/>
          </a:p>
          <a:p>
            <a:pPr marL="180975" lvl="1" indent="-180975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000" err="1">
                <a:latin typeface="Calibri"/>
                <a:ea typeface="Calibri"/>
                <a:cs typeface="Calibri"/>
              </a:rPr>
              <a:t>Dijkstra’s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algorithm</a:t>
            </a:r>
            <a:r>
              <a:rPr lang="fr-FR" sz="2000">
                <a:latin typeface="Calibri"/>
                <a:ea typeface="Calibri"/>
                <a:cs typeface="Calibri"/>
              </a:rPr>
              <a:t>.</a:t>
            </a:r>
            <a:endParaRPr lang="fr-FR" sz="2200">
              <a:ea typeface="Calibri"/>
            </a:endParaRPr>
          </a:p>
          <a:p>
            <a:pPr lvl="1">
              <a:lnSpc>
                <a:spcPct val="130000"/>
              </a:lnSpc>
              <a:buClr>
                <a:srgbClr val="00ABCC"/>
              </a:buClr>
              <a:buFont typeface="Wingdings"/>
              <a:buChar char="§"/>
            </a:pPr>
            <a:r>
              <a:rPr lang="fr-FR" sz="2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Routes </a:t>
            </a:r>
            <a:r>
              <a:rPr lang="fr-FR" sz="21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were</a:t>
            </a:r>
            <a:r>
              <a:rPr lang="fr-FR" sz="2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1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optimized</a:t>
            </a:r>
            <a:r>
              <a:rPr lang="fr-FR" sz="2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for </a:t>
            </a:r>
            <a:r>
              <a:rPr lang="fr-FR" sz="21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both</a:t>
            </a:r>
            <a:r>
              <a:rPr lang="fr-FR" sz="2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1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walking</a:t>
            </a:r>
            <a:r>
              <a:rPr lang="fr-FR" sz="21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distances and bus </a:t>
            </a:r>
            <a:r>
              <a:rPr lang="fr-FR" sz="21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schedules</a:t>
            </a:r>
            <a:endParaRPr lang="fr-FR" sz="21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fr-FR" sz="2800">
                <a:latin typeface="Calibri"/>
                <a:ea typeface="Calibri"/>
                <a:cs typeface="Calibri"/>
              </a:rPr>
              <a:t>Performance</a:t>
            </a:r>
            <a:endParaRPr lang="fr-FR" sz="3000"/>
          </a:p>
          <a:p>
            <a:pPr marL="180975" lvl="1" indent="-180975">
              <a:lnSpc>
                <a:spcPct val="130000"/>
              </a:lnSpc>
              <a:buFont typeface="Wingdings"/>
              <a:buChar char="§"/>
            </a:pPr>
            <a:r>
              <a:rPr lang="fr-FR" sz="2000">
                <a:latin typeface="Calibri"/>
                <a:ea typeface="Calibri"/>
                <a:cs typeface="Calibri"/>
              </a:rPr>
              <a:t>Routes </a:t>
            </a:r>
            <a:r>
              <a:rPr lang="fr-FR" sz="2000" err="1">
                <a:latin typeface="Calibri"/>
                <a:ea typeface="Calibri"/>
                <a:cs typeface="Calibri"/>
              </a:rPr>
              <a:t>were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computed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efficiently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even</a:t>
            </a:r>
            <a:r>
              <a:rPr lang="fr-FR" sz="2000">
                <a:latin typeface="Calibri"/>
                <a:ea typeface="Calibri"/>
                <a:cs typeface="Calibri"/>
              </a:rPr>
              <a:t> </a:t>
            </a:r>
            <a:r>
              <a:rPr lang="fr-FR" sz="2000" err="1">
                <a:latin typeface="Calibri"/>
                <a:ea typeface="Calibri"/>
                <a:cs typeface="Calibri"/>
              </a:rPr>
              <a:t>with</a:t>
            </a:r>
            <a:r>
              <a:rPr lang="fr-FR" sz="2000">
                <a:latin typeface="Calibri"/>
                <a:ea typeface="Calibri"/>
                <a:cs typeface="Calibri"/>
              </a:rPr>
              <a:t> a large </a:t>
            </a:r>
            <a:r>
              <a:rPr lang="fr-FR" sz="2000" err="1">
                <a:latin typeface="Calibri"/>
                <a:ea typeface="Calibri"/>
                <a:cs typeface="Calibri"/>
              </a:rPr>
              <a:t>dataset</a:t>
            </a:r>
            <a:r>
              <a:rPr lang="fr-FR" sz="2000">
                <a:latin typeface="Calibri"/>
                <a:ea typeface="Calibri"/>
                <a:cs typeface="Calibri"/>
              </a:rPr>
              <a:t>.</a:t>
            </a:r>
          </a:p>
          <a:p>
            <a:pPr marL="180975" lvl="1" indent="-180975">
              <a:lnSpc>
                <a:spcPct val="130000"/>
              </a:lnSpc>
              <a:buFont typeface="Wingdings"/>
              <a:buChar char="§"/>
            </a:pPr>
            <a:r>
              <a:rPr lang="fr-FR" sz="2100" err="1">
                <a:latin typeface="Calibri"/>
                <a:ea typeface="Calibri"/>
                <a:cs typeface="Arial"/>
              </a:rPr>
              <a:t>e.g</a:t>
            </a:r>
            <a:r>
              <a:rPr lang="fr-FR" sz="2100">
                <a:latin typeface="Calibri"/>
                <a:ea typeface="Calibri"/>
                <a:cs typeface="Arial"/>
              </a:rPr>
              <a:t>: ~1 minutes and 30 seconds for Mons-Soignies</a:t>
            </a:r>
            <a:endParaRPr lang="fr-FR" sz="21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30000"/>
              </a:lnSpc>
              <a:buNone/>
            </a:pPr>
            <a:endParaRPr lang="fr-FR" sz="20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C1F04876-2011-9ADE-3D56-434612BA63DA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EAD6E3-14CD-4613-BF25-DE66E9DA82AB}" type="slidenum">
              <a:t>31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3DE54-0529-34C9-329A-325641D4E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4734" y="274640"/>
            <a:ext cx="6267453" cy="1143000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Results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5FC9BE-7D6D-541A-BDCB-E833F6548A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3158" y="1600200"/>
            <a:ext cx="6224302" cy="4839727"/>
          </a:xfrm>
        </p:spPr>
        <p:txBody>
          <a:bodyPr/>
          <a:lstStyle/>
          <a:p>
            <a:pPr lvl="0"/>
            <a:r>
              <a:rPr lang="fr-FR" sz="3000">
                <a:latin typeface="Calibri"/>
                <a:ea typeface="Calibri"/>
                <a:cs typeface="Calibri"/>
              </a:rPr>
              <a:t>Best Path</a:t>
            </a:r>
            <a:endParaRPr lang="pt-BR"/>
          </a:p>
          <a:p>
            <a:pPr marL="0" lvl="1" indent="0">
              <a:lnSpc>
                <a:spcPct val="150000"/>
              </a:lnSpc>
              <a:buNone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5C902039-918F-8E37-76BC-16BEEAC9ABAD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180D07-4BDE-44B8-B4EF-8171FAE66505}" type="slidenum">
              <a:t>32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6" descr="Mapa&#10;&#10;Descrição gerada automaticamente">
            <a:extLst>
              <a:ext uri="{FF2B5EF4-FFF2-40B4-BE49-F238E27FC236}">
                <a16:creationId xmlns:a16="http://schemas.microsoft.com/office/drawing/2014/main" id="{AACDF46A-0EC3-84CE-15D2-E662A32C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77" y="2248165"/>
            <a:ext cx="7221476" cy="41908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C4157-A581-AEF2-2790-14AFCE672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5741" y="284891"/>
            <a:ext cx="6236700" cy="517682"/>
          </a:xfrm>
        </p:spPr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Results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9A55E9-60B4-9C97-6777-B58FBD6842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5440" y="1104064"/>
            <a:ext cx="2410885" cy="513754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3000">
                <a:latin typeface="Calibri"/>
                <a:ea typeface="Calibri"/>
                <a:cs typeface="Calibri"/>
              </a:rPr>
              <a:t>Performance</a:t>
            </a:r>
            <a:endParaRPr lang="fr-FR">
              <a:ea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F9C4A964-EB5F-CAF2-7D0B-ACF67DF84BA7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A63D967-9839-4031-B990-732536CAED1A}" type="slidenum">
              <a:t>33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m 7" descr="Texto&#10;&#10;Descrição gerada automaticamente">
            <a:extLst>
              <a:ext uri="{FF2B5EF4-FFF2-40B4-BE49-F238E27FC236}">
                <a16:creationId xmlns:a16="http://schemas.microsoft.com/office/drawing/2014/main" id="{02DEAA15-2B7A-DE2B-9A27-51C27540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446" r="39899" b="67"/>
          <a:stretch/>
        </p:blipFill>
        <p:spPr>
          <a:xfrm>
            <a:off x="675297" y="2700296"/>
            <a:ext cx="7788245" cy="14526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BE796-6FDB-26A7-7953-8CB047988E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Discussion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6A7602-5EA1-E964-7BE5-183D889D46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19191" y="1600200"/>
            <a:ext cx="6219181" cy="4816556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fr-FR" sz="3000" b="1" err="1">
                <a:latin typeface="Calibri"/>
                <a:ea typeface="Calibri"/>
                <a:cs typeface="Times New Roman"/>
              </a:rPr>
              <a:t>Strenghts</a:t>
            </a:r>
            <a:endParaRPr lang="fr-FR" sz="3000" b="1" err="1"/>
          </a:p>
          <a:p>
            <a:pPr marL="180975" lvl="1" indent="-180975">
              <a:lnSpc>
                <a:spcPct val="9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 err="1">
                <a:latin typeface="Calibri"/>
                <a:ea typeface="Calibri"/>
                <a:cs typeface="Calibri"/>
              </a:rPr>
              <a:t>Comprehensive</a:t>
            </a:r>
            <a:r>
              <a:rPr lang="fr-FR" sz="2200">
                <a:latin typeface="Calibri"/>
                <a:ea typeface="Calibri"/>
                <a:cs typeface="Calibri"/>
              </a:rPr>
              <a:t> route </a:t>
            </a:r>
            <a:r>
              <a:rPr lang="fr-FR" sz="2200" err="1">
                <a:latin typeface="Calibri"/>
                <a:ea typeface="Calibri"/>
                <a:cs typeface="Calibri"/>
              </a:rPr>
              <a:t>analysis</a:t>
            </a:r>
            <a:r>
              <a:rPr lang="fr-FR" sz="2200">
                <a:latin typeface="Calibri"/>
                <a:ea typeface="Calibri"/>
                <a:cs typeface="Calibri"/>
              </a:rPr>
              <a:t> </a:t>
            </a:r>
            <a:r>
              <a:rPr lang="fr-FR" sz="2200" err="1">
                <a:latin typeface="Calibri"/>
                <a:ea typeface="Calibri"/>
                <a:cs typeface="Calibri"/>
              </a:rPr>
              <a:t>with</a:t>
            </a:r>
            <a:r>
              <a:rPr lang="fr-FR" sz="2200">
                <a:latin typeface="Calibri"/>
                <a:ea typeface="Calibri"/>
                <a:cs typeface="Calibri"/>
              </a:rPr>
              <a:t> isochrone </a:t>
            </a:r>
            <a:r>
              <a:rPr lang="fr-FR" sz="2200" err="1">
                <a:latin typeface="Calibri"/>
                <a:ea typeface="Calibri"/>
                <a:cs typeface="Calibri"/>
              </a:rPr>
              <a:t>maps</a:t>
            </a:r>
            <a:r>
              <a:rPr lang="fr-FR" sz="2200">
                <a:latin typeface="Calibri"/>
                <a:ea typeface="Calibri"/>
                <a:cs typeface="Calibri"/>
              </a:rPr>
              <a:t> and </a:t>
            </a:r>
            <a:r>
              <a:rPr lang="fr-FR" sz="2200" err="1">
                <a:latin typeface="Calibri"/>
                <a:ea typeface="Calibri"/>
                <a:cs typeface="Calibri"/>
              </a:rPr>
              <a:t>dynamic</a:t>
            </a:r>
            <a:r>
              <a:rPr lang="fr-FR" sz="2200">
                <a:latin typeface="Calibri"/>
                <a:ea typeface="Calibri"/>
                <a:cs typeface="Calibri"/>
              </a:rPr>
              <a:t> </a:t>
            </a:r>
            <a:r>
              <a:rPr lang="fr-FR" sz="2200" err="1">
                <a:latin typeface="Calibri"/>
                <a:ea typeface="Calibri"/>
                <a:cs typeface="Calibri"/>
              </a:rPr>
              <a:t>visualizations</a:t>
            </a:r>
            <a:r>
              <a:rPr lang="fr-FR" sz="2200">
                <a:latin typeface="Calibri"/>
                <a:ea typeface="Calibri"/>
                <a:cs typeface="Calibri"/>
              </a:rPr>
              <a:t>.</a:t>
            </a:r>
            <a:endParaRPr lang="fr-FR" sz="2200">
              <a:ea typeface="Calibri" pitchFamily="34"/>
            </a:endParaRPr>
          </a:p>
          <a:p>
            <a:pPr marL="180975" lvl="1" indent="-180975">
              <a:lnSpc>
                <a:spcPct val="9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>
                <a:latin typeface="Calibri"/>
                <a:ea typeface="Calibri"/>
                <a:cs typeface="Calibri"/>
              </a:rPr>
              <a:t>Combines open-source </a:t>
            </a:r>
            <a:r>
              <a:rPr lang="fr-FR" sz="2200" err="1">
                <a:latin typeface="Calibri"/>
                <a:ea typeface="Calibri"/>
                <a:cs typeface="Calibri"/>
              </a:rPr>
              <a:t>tools</a:t>
            </a:r>
            <a:r>
              <a:rPr lang="fr-FR" sz="2200">
                <a:latin typeface="Calibri"/>
                <a:ea typeface="Calibri"/>
                <a:cs typeface="Calibri"/>
              </a:rPr>
              <a:t> and </a:t>
            </a:r>
            <a:r>
              <a:rPr lang="fr-FR" sz="2200" err="1">
                <a:latin typeface="Calibri"/>
                <a:ea typeface="Calibri"/>
                <a:cs typeface="Calibri"/>
              </a:rPr>
              <a:t>algorithms</a:t>
            </a:r>
            <a:r>
              <a:rPr lang="fr-FR" sz="2200">
                <a:latin typeface="Calibri"/>
                <a:ea typeface="Calibri"/>
                <a:cs typeface="Calibri"/>
              </a:rPr>
              <a:t>.</a:t>
            </a:r>
            <a:endParaRPr lang="fr-FR" sz="2200">
              <a:ea typeface="Calibri"/>
              <a:cs typeface="Calibri"/>
            </a:endParaRPr>
          </a:p>
          <a:p>
            <a:pPr marL="180975" lvl="1" indent="-180975">
              <a:lnSpc>
                <a:spcPct val="9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200" err="1">
                <a:latin typeface="Calibri"/>
                <a:ea typeface="Calibri"/>
                <a:cs typeface="Calibri"/>
              </a:rPr>
              <a:t>Useful</a:t>
            </a:r>
            <a:r>
              <a:rPr lang="fr-FR" sz="2200">
                <a:latin typeface="Calibri"/>
                <a:ea typeface="Calibri"/>
                <a:cs typeface="Calibri"/>
              </a:rPr>
              <a:t> for </a:t>
            </a:r>
            <a:r>
              <a:rPr lang="fr-FR" sz="2200" err="1">
                <a:latin typeface="Calibri"/>
                <a:ea typeface="Calibri"/>
                <a:cs typeface="Calibri"/>
              </a:rPr>
              <a:t>urban</a:t>
            </a:r>
            <a:r>
              <a:rPr lang="fr-FR" sz="2200">
                <a:latin typeface="Calibri"/>
                <a:ea typeface="Calibri"/>
                <a:cs typeface="Calibri"/>
              </a:rPr>
              <a:t> planning, </a:t>
            </a:r>
            <a:r>
              <a:rPr lang="fr-FR" sz="2200" err="1">
                <a:latin typeface="Calibri"/>
                <a:ea typeface="Calibri"/>
                <a:cs typeface="Calibri"/>
              </a:rPr>
              <a:t>disaster</a:t>
            </a:r>
            <a:r>
              <a:rPr lang="fr-FR" sz="2200">
                <a:latin typeface="Calibri"/>
                <a:ea typeface="Calibri"/>
                <a:cs typeface="Calibri"/>
              </a:rPr>
              <a:t> </a:t>
            </a:r>
            <a:r>
              <a:rPr lang="fr-FR" sz="2200" err="1">
                <a:latin typeface="Calibri"/>
                <a:ea typeface="Calibri"/>
                <a:cs typeface="Calibri"/>
              </a:rPr>
              <a:t>response</a:t>
            </a:r>
            <a:r>
              <a:rPr lang="fr-FR" sz="2200">
                <a:latin typeface="Calibri"/>
                <a:ea typeface="Calibri"/>
                <a:cs typeface="Calibri"/>
              </a:rPr>
              <a:t>, and public transit </a:t>
            </a:r>
            <a:r>
              <a:rPr lang="fr-FR" sz="2200" err="1">
                <a:latin typeface="Calibri"/>
                <a:ea typeface="Calibri"/>
                <a:cs typeface="Calibri"/>
              </a:rPr>
              <a:t>optimization</a:t>
            </a:r>
            <a:r>
              <a:rPr lang="fr-FR" sz="2200">
                <a:latin typeface="Calibri"/>
                <a:ea typeface="Calibri"/>
                <a:cs typeface="Calibri"/>
              </a:rPr>
              <a:t>.</a:t>
            </a:r>
          </a:p>
          <a:p>
            <a:pPr lvl="0">
              <a:lnSpc>
                <a:spcPct val="90000"/>
              </a:lnSpc>
            </a:pPr>
            <a:r>
              <a:rPr lang="fr-FR" sz="3000" b="1">
                <a:latin typeface="Calibri"/>
                <a:ea typeface="Calibri"/>
                <a:cs typeface="Calibri"/>
              </a:rPr>
              <a:t>Challenges</a:t>
            </a:r>
            <a:endParaRPr lang="fr-FR" sz="3000">
              <a:latin typeface="Calibri"/>
              <a:ea typeface="Calibri"/>
            </a:endParaRPr>
          </a:p>
          <a:p>
            <a:pPr marL="285750" indent="-285750">
              <a:lnSpc>
                <a:spcPct val="90000"/>
              </a:lnSpc>
              <a:buSzPct val="100000"/>
              <a:buFont typeface="Arial"/>
              <a:buChar char="•"/>
            </a:pP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Performance limitations to dense graphs.</a:t>
            </a:r>
            <a:endParaRPr lang="fr-FR" sz="1900">
              <a:solidFill>
                <a:srgbClr val="000000"/>
              </a:solidFill>
              <a:latin typeface="Calibri"/>
              <a:ea typeface="Calibri"/>
            </a:endParaRPr>
          </a:p>
          <a:p>
            <a:pPr marL="285750" lvl="0" indent="-285750">
              <a:lnSpc>
                <a:spcPct val="90000"/>
              </a:lnSpc>
              <a:buSzPct val="100000"/>
              <a:buFont typeface="Arial"/>
              <a:buChar char="•"/>
            </a:pP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Exceptions in bus </a:t>
            </a:r>
            <a:r>
              <a:rPr lang="fr-FR" sz="19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schedules</a:t>
            </a: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  <a:endParaRPr lang="fr-FR" sz="3000">
              <a:solidFill>
                <a:srgbClr val="000000"/>
              </a:solidFill>
              <a:ea typeface="Calibri" pitchFamily="34"/>
            </a:endParaRPr>
          </a:p>
          <a:p>
            <a:pPr marL="285750" lvl="0" indent="-285750">
              <a:lnSpc>
                <a:spcPct val="90000"/>
              </a:lnSpc>
              <a:buSzPct val="100000"/>
              <a:buFont typeface="Arial"/>
              <a:buChar char="•"/>
            </a:pP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Geographic </a:t>
            </a:r>
            <a:r>
              <a:rPr lang="fr-FR" sz="19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accuracy</a:t>
            </a: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of bus stops.</a:t>
            </a:r>
          </a:p>
          <a:p>
            <a:pPr marL="285750" lvl="0" indent="-285750">
              <a:lnSpc>
                <a:spcPct val="90000"/>
              </a:lnSpc>
              <a:buSzPct val="100000"/>
              <a:buFont typeface="Arial"/>
              <a:buChar char="•"/>
            </a:pPr>
            <a:r>
              <a:rPr lang="fr-FR" sz="19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Consider</a:t>
            </a: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routes </a:t>
            </a:r>
            <a:r>
              <a:rPr lang="fr-FR" sz="19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multiple buses </a:t>
            </a:r>
            <a:r>
              <a:rPr lang="fr-FR" sz="19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included</a:t>
            </a: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19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quickly</a:t>
            </a:r>
            <a:r>
              <a:rPr lang="fr-FR" sz="19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lvl="0">
              <a:lnSpc>
                <a:spcPct val="90000"/>
              </a:lnSpc>
            </a:pPr>
            <a:endParaRPr lang="fr-FR" sz="3000">
              <a:ea typeface="Calibri" pitchFamily="34"/>
            </a:endParaRPr>
          </a:p>
        </p:txBody>
      </p:sp>
      <p:pic>
        <p:nvPicPr>
          <p:cNvPr id="4" name="Espace réservé pour une image  6" descr="picasabackground.bmp">
            <a:extLst>
              <a:ext uri="{FF2B5EF4-FFF2-40B4-BE49-F238E27FC236}">
                <a16:creationId xmlns:a16="http://schemas.microsoft.com/office/drawing/2014/main" id="{1F319851-B495-BE36-9424-47CEA4735CD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76196"/>
            <a:ext cx="2227258" cy="6505571"/>
          </a:xfr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865988CB-790C-A402-6E8F-C793D1BC9C9A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FC0E11-EFCE-4A9B-ACB0-6A821A510AFE}" type="slidenum">
              <a:t>34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Imagem 9" descr="Filière Geo data science - ENSG - ENSG">
            <a:extLst>
              <a:ext uri="{FF2B5EF4-FFF2-40B4-BE49-F238E27FC236}">
                <a16:creationId xmlns:a16="http://schemas.microsoft.com/office/drawing/2014/main" id="{94635473-FCF9-3FE7-8E5B-EA663A76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94" t="3389" r="40545" b="-1059"/>
          <a:stretch>
            <a:fillRect/>
          </a:stretch>
        </p:blipFill>
        <p:spPr>
          <a:xfrm>
            <a:off x="777" y="80567"/>
            <a:ext cx="2230934" cy="6792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BC5F5-FED1-11EC-75B4-CAA3C2E201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Discussion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D2F0B7-5C1A-53C6-C619-837F3430CD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28874" y="1600200"/>
            <a:ext cx="6257925" cy="4525959"/>
          </a:xfrm>
        </p:spPr>
        <p:txBody>
          <a:bodyPr/>
          <a:lstStyle/>
          <a:p>
            <a:pPr lvl="0"/>
            <a:r>
              <a:rPr lang="fr-FR">
                <a:latin typeface="Calibri"/>
                <a:ea typeface="Calibri"/>
                <a:cs typeface="Calibri"/>
              </a:rPr>
              <a:t>Future </a:t>
            </a:r>
            <a:r>
              <a:rPr lang="fr-FR" err="1">
                <a:latin typeface="Calibri"/>
                <a:ea typeface="Calibri"/>
                <a:cs typeface="Calibri"/>
              </a:rPr>
              <a:t>Improvements</a:t>
            </a:r>
            <a:endParaRPr lang="pt-BR" err="1"/>
          </a:p>
          <a:p>
            <a:pPr marL="180975" lvl="1" indent="-180975">
              <a:buClr>
                <a:srgbClr val="00ABCC"/>
              </a:buClr>
              <a:buFont typeface="Wingdings" pitchFamily="2"/>
              <a:buChar char="§"/>
            </a:pPr>
            <a:r>
              <a:rPr lang="fr-FR">
                <a:latin typeface="Calibri"/>
                <a:ea typeface="Calibri"/>
                <a:cs typeface="Calibri"/>
              </a:rPr>
              <a:t>Speed </a:t>
            </a:r>
            <a:r>
              <a:rPr lang="fr-FR" err="1">
                <a:latin typeface="Calibri"/>
                <a:ea typeface="Calibri"/>
                <a:cs typeface="Calibri"/>
              </a:rPr>
              <a:t>algorithm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improvements</a:t>
            </a:r>
            <a:r>
              <a:rPr lang="fr-FR">
                <a:latin typeface="Calibri"/>
                <a:ea typeface="Calibri"/>
                <a:cs typeface="Calibri"/>
              </a:rPr>
              <a:t>. </a:t>
            </a:r>
          </a:p>
          <a:p>
            <a:pPr marL="180975" lvl="1" indent="-180975">
              <a:buClr>
                <a:srgbClr val="00ABCC"/>
              </a:buClr>
              <a:buFont typeface="Wingdings" pitchFamily="2"/>
              <a:buChar char="§"/>
            </a:pPr>
            <a:r>
              <a:rPr lang="fr-FR">
                <a:latin typeface="Calibri"/>
                <a:ea typeface="Calibri"/>
                <a:cs typeface="Calibri"/>
              </a:rPr>
              <a:t>Real time data </a:t>
            </a:r>
            <a:r>
              <a:rPr lang="fr-FR" err="1">
                <a:latin typeface="Calibri"/>
                <a:ea typeface="Calibri"/>
                <a:cs typeface="Calibri"/>
              </a:rPr>
              <a:t>integration</a:t>
            </a:r>
            <a:r>
              <a:rPr lang="fr-FR">
                <a:latin typeface="Calibri"/>
                <a:ea typeface="Calibri"/>
                <a:cs typeface="Calibri"/>
              </a:rPr>
              <a:t>.</a:t>
            </a:r>
            <a:endParaRPr lang="fr-FR">
              <a:ea typeface="Calibri" pitchFamily="34"/>
              <a:cs typeface="Calibri"/>
            </a:endParaRPr>
          </a:p>
          <a:p>
            <a:pPr marL="180975" lvl="1" indent="-180975">
              <a:buClr>
                <a:srgbClr val="00ABCC"/>
              </a:buClr>
              <a:buFont typeface="Wingdings" pitchFamily="2"/>
              <a:buChar char="§"/>
            </a:pPr>
            <a:r>
              <a:rPr lang="fr-FR" err="1">
                <a:latin typeface="Calibri"/>
                <a:ea typeface="Calibri"/>
                <a:cs typeface="Calibri"/>
              </a:rPr>
              <a:t>Expanding</a:t>
            </a:r>
            <a:r>
              <a:rPr lang="fr-FR">
                <a:latin typeface="Calibri"/>
                <a:ea typeface="Calibri"/>
                <a:cs typeface="Calibri"/>
              </a:rPr>
              <a:t> to </a:t>
            </a:r>
            <a:r>
              <a:rPr lang="fr-FR" err="1">
                <a:latin typeface="Calibri"/>
                <a:ea typeface="Calibri"/>
                <a:cs typeface="Calibri"/>
              </a:rPr>
              <a:t>multi-modal</a:t>
            </a:r>
            <a:r>
              <a:rPr lang="fr-FR">
                <a:latin typeface="Calibri"/>
                <a:ea typeface="Calibri"/>
                <a:cs typeface="Calibri"/>
              </a:rPr>
              <a:t> transport </a:t>
            </a:r>
            <a:r>
              <a:rPr lang="fr-FR" err="1">
                <a:latin typeface="Calibri"/>
                <a:ea typeface="Calibri"/>
                <a:cs typeface="Calibri"/>
              </a:rPr>
              <a:t>systems</a:t>
            </a:r>
            <a:r>
              <a:rPr lang="fr-FR">
                <a:latin typeface="Calibri"/>
                <a:ea typeface="Calibri"/>
                <a:cs typeface="Calibri"/>
              </a:rPr>
              <a:t> (e.g., trains, cars).</a:t>
            </a:r>
          </a:p>
          <a:p>
            <a:pPr marL="180975" lvl="1" indent="-180975">
              <a:buClr>
                <a:srgbClr val="00ABCC"/>
              </a:buClr>
              <a:buFont typeface="Wingdings" pitchFamily="2"/>
              <a:buChar char="§"/>
            </a:pPr>
            <a:r>
              <a:rPr lang="fr-FR">
                <a:latin typeface="Calibri"/>
                <a:ea typeface="Calibri"/>
                <a:cs typeface="Calibri"/>
              </a:rPr>
              <a:t>User interface.</a:t>
            </a:r>
          </a:p>
          <a:p>
            <a:endParaRPr lang="fr-FR">
              <a:ea typeface="Calibri"/>
            </a:endParaRPr>
          </a:p>
        </p:txBody>
      </p:sp>
      <p:pic>
        <p:nvPicPr>
          <p:cNvPr id="4" name="Espace réservé pour une image  6" descr="picasabackground.bmp">
            <a:extLst>
              <a:ext uri="{FF2B5EF4-FFF2-40B4-BE49-F238E27FC236}">
                <a16:creationId xmlns:a16="http://schemas.microsoft.com/office/drawing/2014/main" id="{BFE9B404-A35E-0FEC-1C40-55BF64200E4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76196"/>
            <a:ext cx="2227258" cy="6505571"/>
          </a:xfrm>
        </p:spPr>
      </p:pic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188684A0-67EC-98A2-E824-C2C2ACDF2906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EBA5DA-752A-4851-95C8-75DC24FB40EF}" type="slidenum">
              <a:t>35</a:t>
            </a:fld>
            <a:endParaRPr lang="fr-B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Imagem 9" descr="Filière Geo data science - ENSG - ENSG">
            <a:extLst>
              <a:ext uri="{FF2B5EF4-FFF2-40B4-BE49-F238E27FC236}">
                <a16:creationId xmlns:a16="http://schemas.microsoft.com/office/drawing/2014/main" id="{E489CC23-CD1C-E8CD-B42D-8F4CDC4F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4" t="3389" r="40545" b="-1059"/>
          <a:stretch>
            <a:fillRect/>
          </a:stretch>
        </p:blipFill>
        <p:spPr>
          <a:xfrm>
            <a:off x="777" y="80567"/>
            <a:ext cx="2230934" cy="67929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975D8-82FD-2923-0EAD-078F2688D34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>
                <a:latin typeface="Calibri"/>
                <a:cs typeface="Times New Roman"/>
              </a:rPr>
              <a:t>Conclusion</a:t>
            </a:r>
            <a:endParaRPr lang="fr-FR">
              <a:cs typeface="Times New Roman"/>
            </a:endParaRPr>
          </a:p>
        </p:txBody>
      </p:sp>
      <p:sp>
        <p:nvSpPr>
          <p:cNvPr id="3" name="Espace réservé du numéro de diapositive 6">
            <a:extLst>
              <a:ext uri="{FF2B5EF4-FFF2-40B4-BE49-F238E27FC236}">
                <a16:creationId xmlns:a16="http://schemas.microsoft.com/office/drawing/2014/main" id="{C1F76B0E-3C01-A9A1-67F4-6B519A8DC23D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EB42A9-DE24-497C-89B4-810BBC5935B1}" type="slidenum">
              <a:t>36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8F62B5B-6B26-0370-7D6A-7B9F6CC2DE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17664" y="1600200"/>
            <a:ext cx="6224302" cy="4839727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fr-FR" sz="2600">
                <a:latin typeface="Calibri"/>
                <a:ea typeface="Calibri"/>
                <a:cs typeface="Calibri"/>
              </a:rPr>
              <a:t>Project Achievements</a:t>
            </a:r>
            <a:endParaRPr lang="pt-BR"/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Developed a Python-based tool for route optimization using walking and bus paths.</a:t>
            </a:r>
            <a:endParaRPr lang="fr-FR" sz="2000">
              <a:ea typeface="Calibri"/>
            </a:endParaRPr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Functional project.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fr-FR" sz="2600">
                <a:solidFill>
                  <a:srgbClr val="808080"/>
                </a:solidFill>
                <a:latin typeface="Calibri"/>
                <a:ea typeface="Calibri"/>
                <a:cs typeface="Calibri"/>
              </a:rPr>
              <a:t>Key Outcomes</a:t>
            </a:r>
            <a:endParaRPr lang="fr-FR"/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Validated the effectiveness of Dijkstra’s algorithm and isochrone maps for geospatial analysis.</a:t>
            </a:r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1900">
                <a:latin typeface="Calibri"/>
                <a:ea typeface="Calibri"/>
                <a:cs typeface="Calibri"/>
              </a:rPr>
              <a:t>The group learned the basics of how to use geoprocessing tools.</a:t>
            </a:r>
            <a:endParaRPr lang="fr-FR" sz="1900">
              <a:ea typeface="Calibri"/>
              <a:cs typeface="Calibri"/>
            </a:endParaRPr>
          </a:p>
          <a:p>
            <a:pPr marL="180978" lvl="1" indent="-180978">
              <a:lnSpc>
                <a:spcPct val="13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>
              <a:ea typeface="Calibri" pitchFamily="34"/>
            </a:endParaRP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766EB664-942A-CBAC-A5DE-E77ABDA41DD2}"/>
              </a:ext>
            </a:extLst>
          </p:cNvPr>
          <p:cNvSpPr txBox="1"/>
          <p:nvPr/>
        </p:nvSpPr>
        <p:spPr>
          <a:xfrm>
            <a:off x="114300" y="285750"/>
            <a:ext cx="2028825" cy="50020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2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cs typeface="Arial"/>
              </a:rPr>
              <a:t>Introduction</a:t>
            </a:r>
            <a:endParaRPr lang="pt-BR" sz="1300" b="0" i="0" u="none" strike="noStrike" kern="1200" cap="small" spc="0" baseline="0">
              <a:solidFill>
                <a:srgbClr val="736F6F"/>
              </a:solidFill>
              <a:uFillTx/>
              <a:latin typeface="Calibri"/>
              <a:ea typeface="Calibri"/>
              <a:cs typeface="Arial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cs typeface="Arial"/>
              </a:rPr>
              <a:t>Discipline Objective</a:t>
            </a:r>
            <a:endParaRPr lang="pt-BR" sz="1300" b="0" i="0" u="none" strike="noStrike" kern="1200" cap="small" spc="0" baseline="0">
              <a:solidFill>
                <a:srgbClr val="736F6F"/>
              </a:solidFill>
              <a:uFillTx/>
              <a:latin typeface="Calibri"/>
              <a:ea typeface="Calibri"/>
              <a:cs typeface="Arial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cs typeface="Arial"/>
              </a:rPr>
              <a:t>Why a route finding system</a:t>
            </a:r>
            <a:endParaRPr lang="pt-BR" sz="1300" b="0" i="0" u="none" strike="noStrike" kern="1200" cap="small" spc="0" baseline="0">
              <a:solidFill>
                <a:srgbClr val="969696"/>
              </a:solidFill>
              <a:uFillTx/>
              <a:latin typeface="Calibri"/>
              <a:ea typeface="Calibri"/>
              <a:cs typeface="Arial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Arial"/>
              </a:rPr>
              <a:t>Project goal and Key features</a:t>
            </a: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Essential concepts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Route optimizations tools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Dijkstra's Algorithm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Leveraging Open-Source Libraries</a:t>
            </a:r>
          </a:p>
          <a:p>
            <a:pPr marL="0" marR="0" lvl="1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System Architecture </a:t>
            </a:r>
            <a:endParaRPr lang="pt-BR" sz="2400" b="0" i="0" u="none" strike="noStrike" kern="1200" cap="none" spc="0" baseline="0">
              <a:solidFill>
                <a:srgbClr val="736F6F"/>
              </a:solidFill>
              <a:uFillTx/>
              <a:latin typeface="Calibri" pitchFamily="34"/>
              <a:ea typeface="Calibri"/>
              <a:cs typeface="Arial" pitchFamily="34"/>
            </a:endParaRP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Data Collection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Data filtering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Graph construction and Shortest path calculation</a:t>
            </a:r>
          </a:p>
          <a:p>
            <a:pPr marL="180978" marR="0" lvl="4" indent="-180978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Visualization</a:t>
            </a: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1" i="0" u="none" strike="noStrike" kern="1200" cap="small" spc="0" baseline="0">
                <a:solidFill>
                  <a:srgbClr val="736F6F"/>
                </a:solidFill>
                <a:uFillTx/>
                <a:latin typeface="Calibri"/>
                <a:ea typeface="Calibri"/>
                <a:cs typeface="Calibri"/>
              </a:rPr>
              <a:t>Results</a:t>
            </a: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969696"/>
                </a:solidFill>
                <a:uFillTx/>
                <a:latin typeface="Calibri"/>
                <a:ea typeface="Calibri"/>
                <a:cs typeface="Calibri"/>
              </a:rPr>
              <a:t>Discussion</a:t>
            </a:r>
            <a:endParaRPr lang="pt-BR" sz="1300" b="0" i="0" u="none" strike="noStrike" kern="1200" cap="small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0" marR="0" lvl="4" indent="0" algn="l" defTabSz="914400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300" b="0" i="0" u="none" strike="noStrike" kern="1200" cap="small" spc="0" baseline="0">
                <a:solidFill>
                  <a:srgbClr val="C00000"/>
                </a:solidFill>
                <a:uFillTx/>
                <a:latin typeface="Calibri"/>
                <a:ea typeface="Calibri"/>
                <a:cs typeface="Calibri"/>
              </a:rPr>
              <a:t>Conclusion</a:t>
            </a:r>
            <a:endParaRPr lang="pt-BR" sz="1800" b="0" i="0" u="none" strike="noStrike" kern="1200" cap="none" spc="0" baseline="0">
              <a:solidFill>
                <a:srgbClr val="C00000"/>
              </a:solidFill>
              <a:uFillTx/>
              <a:latin typeface="Calibri"/>
              <a:ea typeface="Calibri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E343D-ED70-5BE5-B363-FD197A205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7929" y="306390"/>
            <a:ext cx="6267453" cy="1143000"/>
          </a:xfrm>
        </p:spPr>
        <p:txBody>
          <a:bodyPr/>
          <a:lstStyle/>
          <a:p>
            <a:r>
              <a:rPr lang="fr-FR">
                <a:latin typeface="Calibri"/>
                <a:cs typeface="Times New Roman"/>
              </a:rPr>
              <a:t>Project Goals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999D-B84E-83B7-BE60-97621140F9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7957" y="1452033"/>
            <a:ext cx="6257925" cy="3425293"/>
          </a:xfrm>
        </p:spPr>
        <p:txBody>
          <a:bodyPr>
            <a:normAutofit fontScale="92500" lnSpcReduction="10000"/>
          </a:bodyPr>
          <a:lstStyle/>
          <a:p>
            <a:pPr lvl="0"/>
            <a:endParaRPr lang="en-US" sz="3600">
              <a:solidFill>
                <a:srgbClr val="747474"/>
              </a:solidFill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Find if there is a way</a:t>
            </a: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Find the fastest way</a:t>
            </a: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Solution in reasonable time.</a:t>
            </a: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Show it the best way possible</a:t>
            </a:r>
          </a:p>
          <a:p>
            <a:pPr marL="180975" lvl="1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en-US" sz="3200">
              <a:ea typeface="Calibri" pitchFamily="34"/>
            </a:endParaRPr>
          </a:p>
          <a:p>
            <a:pPr marL="685800" lvl="2" indent="-285750">
              <a:lnSpc>
                <a:spcPct val="70000"/>
              </a:lnSpc>
              <a:buClr>
                <a:srgbClr val="00ABCC"/>
              </a:buClr>
            </a:pPr>
            <a:endParaRPr lang="en-US" sz="24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E4E01267-BAC1-26CA-D6E7-A67A773FD004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D1C920-9C94-47F1-96A1-9046F2349122}" type="slidenum">
              <a:t>4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E343D-ED70-5BE5-B363-FD197A2057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7929" y="306390"/>
            <a:ext cx="6267453" cy="1143000"/>
          </a:xfrm>
        </p:spPr>
        <p:txBody>
          <a:bodyPr/>
          <a:lstStyle/>
          <a:p>
            <a:r>
              <a:rPr lang="fr-FR" err="1">
                <a:latin typeface="Calibri"/>
                <a:cs typeface="Times New Roman"/>
              </a:rPr>
              <a:t>Requirements</a:t>
            </a:r>
            <a:endParaRPr lang="fr-FR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999D-B84E-83B7-BE60-97621140F9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7957" y="1452033"/>
            <a:ext cx="7326841" cy="3425293"/>
          </a:xfrm>
        </p:spPr>
        <p:txBody>
          <a:bodyPr>
            <a:normAutofit/>
          </a:bodyPr>
          <a:lstStyle/>
          <a:p>
            <a:pPr lvl="0"/>
            <a:endParaRPr lang="en-US" sz="3600">
              <a:solidFill>
                <a:srgbClr val="747474"/>
              </a:solidFill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Get </a:t>
            </a: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GEODATA!</a:t>
            </a: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Define a good enough network</a:t>
            </a:r>
          </a:p>
          <a:p>
            <a:pPr marL="180975" lvl="1" indent="-180975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en-US" sz="3200">
                <a:latin typeface="Calibri"/>
                <a:ea typeface="Calibri"/>
                <a:cs typeface="Calibri"/>
              </a:rPr>
              <a:t>Show it the best way possible!</a:t>
            </a:r>
          </a:p>
          <a:p>
            <a:pPr marL="180975" lvl="1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en-US" sz="3200">
              <a:ea typeface="Calibri" pitchFamily="34"/>
            </a:endParaRPr>
          </a:p>
          <a:p>
            <a:pPr marL="685800" lvl="2" indent="-285750">
              <a:lnSpc>
                <a:spcPct val="70000"/>
              </a:lnSpc>
              <a:buClr>
                <a:srgbClr val="00ABCC"/>
              </a:buClr>
            </a:pPr>
            <a:endParaRPr lang="en-US" sz="2400">
              <a:ea typeface="Calibri" pitchFamily="34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E4E01267-BAC1-26CA-D6E7-A67A773FD004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D1C920-9C94-47F1-96A1-9046F2349122}" type="slidenum">
              <a:t>5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2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A751A4-7743-0740-2398-4356B442D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096" y="264057"/>
            <a:ext cx="6267453" cy="1143000"/>
          </a:xfrm>
        </p:spPr>
        <p:txBody>
          <a:bodyPr/>
          <a:lstStyle/>
          <a:p>
            <a:r>
              <a:rPr lang="fr-FR" b="0" err="1">
                <a:latin typeface="Calibri"/>
                <a:ea typeface="Calibri"/>
                <a:cs typeface="Calibri"/>
              </a:rPr>
              <a:t>What</a:t>
            </a:r>
            <a:r>
              <a:rPr lang="fr-FR" b="0">
                <a:latin typeface="Calibri"/>
                <a:ea typeface="Calibri"/>
                <a:cs typeface="Calibri"/>
              </a:rPr>
              <a:t> </a:t>
            </a:r>
            <a:r>
              <a:rPr lang="fr-FR" b="0" err="1">
                <a:latin typeface="Calibri"/>
                <a:ea typeface="Calibri"/>
                <a:cs typeface="Calibri"/>
              </a:rPr>
              <a:t>is</a:t>
            </a:r>
            <a:r>
              <a:rPr lang="fr-FR" b="0">
                <a:latin typeface="Calibri"/>
                <a:ea typeface="Calibri"/>
                <a:cs typeface="Calibri"/>
              </a:rPr>
              <a:t> </a:t>
            </a:r>
            <a:r>
              <a:rPr lang="fr-FR" b="0" err="1">
                <a:latin typeface="Calibri"/>
                <a:ea typeface="Calibri"/>
                <a:cs typeface="Calibri"/>
              </a:rPr>
              <a:t>Geodata</a:t>
            </a:r>
            <a:r>
              <a:rPr lang="fr-FR" b="0">
                <a:latin typeface="Calibri"/>
                <a:ea typeface="Calibri"/>
                <a:cs typeface="Calibri"/>
              </a:rPr>
              <a:t>?</a:t>
            </a:r>
            <a:endParaRPr lang="fr-FR" b="0">
              <a:ea typeface="Calibri"/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37AFAF-0DDF-D9C3-F05A-98F0C9EB6B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2164" y="1411569"/>
            <a:ext cx="7980518" cy="5198309"/>
          </a:xfrm>
          <a:prstGeom prst="rect">
            <a:avLst/>
          </a:prstGeom>
        </p:spPr>
        <p:txBody>
          <a:bodyPr/>
          <a:lstStyle/>
          <a:p>
            <a:pPr marL="180975" lvl="1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3200" err="1">
                <a:latin typeface="Calibri"/>
                <a:ea typeface="Calibri"/>
                <a:cs typeface="Arial"/>
              </a:rPr>
              <a:t>Geodata</a:t>
            </a:r>
            <a:endParaRPr lang="fr-FR" sz="3200">
              <a:latin typeface="Calibri"/>
              <a:ea typeface="Calibri"/>
              <a:cs typeface="Arial"/>
            </a:endParaRPr>
          </a:p>
          <a:p>
            <a:pPr marL="0" lvl="1" indent="0">
              <a:lnSpc>
                <a:spcPct val="70000"/>
              </a:lnSpc>
              <a:buClr>
                <a:srgbClr val="00ABCC"/>
              </a:buClr>
              <a:buNone/>
            </a:pPr>
            <a:endParaRPr lang="fr-FR" sz="3200">
              <a:latin typeface="Calibri"/>
              <a:ea typeface="Calibri"/>
              <a:cs typeface="Arial"/>
            </a:endParaRPr>
          </a:p>
          <a:p>
            <a:pPr marL="581025" lvl="2" indent="-285750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800" err="1">
                <a:latin typeface="Calibri"/>
                <a:ea typeface="Calibri"/>
                <a:cs typeface="Calibri"/>
              </a:rPr>
              <a:t>Geodata</a:t>
            </a:r>
            <a:r>
              <a:rPr lang="fr-FR" sz="2800">
                <a:latin typeface="Calibri"/>
                <a:ea typeface="Calibri"/>
                <a:cs typeface="Calibri"/>
              </a:rPr>
              <a:t> </a:t>
            </a:r>
            <a:r>
              <a:rPr lang="fr-FR" sz="2800" err="1">
                <a:latin typeface="Calibri"/>
                <a:ea typeface="Calibri"/>
                <a:cs typeface="Calibri"/>
              </a:rPr>
              <a:t>is</a:t>
            </a:r>
            <a:r>
              <a:rPr lang="fr-FR" sz="2800">
                <a:latin typeface="Calibri"/>
                <a:ea typeface="Calibri"/>
                <a:cs typeface="Calibri"/>
              </a:rPr>
              <a:t> spatial data </a:t>
            </a:r>
            <a:r>
              <a:rPr lang="fr-FR" sz="2800" err="1">
                <a:latin typeface="Calibri"/>
                <a:ea typeface="Calibri"/>
                <a:cs typeface="Calibri"/>
              </a:rPr>
              <a:t>tied</a:t>
            </a:r>
            <a:r>
              <a:rPr lang="fr-FR" sz="2800">
                <a:latin typeface="Calibri"/>
                <a:ea typeface="Calibri"/>
                <a:cs typeface="Calibri"/>
              </a:rPr>
              <a:t> to </a:t>
            </a:r>
            <a:r>
              <a:rPr lang="fr-FR" sz="2800" err="1">
                <a:latin typeface="Calibri"/>
                <a:ea typeface="Calibri"/>
                <a:cs typeface="Calibri"/>
              </a:rPr>
              <a:t>geographic</a:t>
            </a:r>
            <a:r>
              <a:rPr lang="fr-FR" sz="2800">
                <a:latin typeface="Calibri"/>
                <a:ea typeface="Calibri"/>
                <a:cs typeface="Calibri"/>
              </a:rPr>
              <a:t> locations.</a:t>
            </a:r>
          </a:p>
          <a:p>
            <a:pPr marL="295275" lvl="2" indent="0">
              <a:lnSpc>
                <a:spcPct val="70000"/>
              </a:lnSpc>
              <a:buClr>
                <a:srgbClr val="00ABCC"/>
              </a:buClr>
              <a:buNone/>
            </a:pPr>
            <a:endParaRPr lang="fr-FR" sz="2800">
              <a:latin typeface="Calibri"/>
              <a:ea typeface="Calibri"/>
              <a:cs typeface="Calibri"/>
            </a:endParaRPr>
          </a:p>
          <a:p>
            <a:pPr marL="581025" lvl="2" indent="-285750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800" err="1">
                <a:latin typeface="Calibri"/>
                <a:ea typeface="Calibri"/>
                <a:cs typeface="Calibri"/>
              </a:rPr>
              <a:t>Well</a:t>
            </a:r>
            <a:r>
              <a:rPr lang="fr-FR" sz="2800">
                <a:latin typeface="Calibri"/>
                <a:ea typeface="Calibri"/>
                <a:cs typeface="Calibri"/>
              </a:rPr>
              <a:t> </a:t>
            </a:r>
            <a:r>
              <a:rPr lang="fr-FR" sz="2800" err="1">
                <a:latin typeface="Calibri"/>
                <a:ea typeface="Calibri"/>
                <a:cs typeface="Calibri"/>
              </a:rPr>
              <a:t>level</a:t>
            </a:r>
            <a:r>
              <a:rPr lang="fr-FR" sz="2800">
                <a:latin typeface="Calibri"/>
                <a:ea typeface="Calibri"/>
                <a:cs typeface="Calibri"/>
              </a:rPr>
              <a:t> </a:t>
            </a:r>
            <a:r>
              <a:rPr lang="fr-FR" sz="2800" err="1">
                <a:latin typeface="Calibri"/>
                <a:ea typeface="Calibri"/>
                <a:cs typeface="Calibri"/>
              </a:rPr>
              <a:t>sensors</a:t>
            </a:r>
            <a:endParaRPr lang="fr-FR" sz="2800">
              <a:latin typeface="Calibri"/>
              <a:ea typeface="Calibri"/>
              <a:cs typeface="Calibri"/>
            </a:endParaRPr>
          </a:p>
          <a:p>
            <a:pPr marL="295275" lvl="2" indent="0">
              <a:lnSpc>
                <a:spcPct val="70000"/>
              </a:lnSpc>
              <a:buClr>
                <a:srgbClr val="00ABCC"/>
              </a:buClr>
              <a:buNone/>
            </a:pPr>
            <a:endParaRPr lang="fr-FR" sz="2800">
              <a:latin typeface="Calibri"/>
              <a:ea typeface="Calibri"/>
              <a:cs typeface="Calibri"/>
            </a:endParaRPr>
          </a:p>
          <a:p>
            <a:pPr marL="581025" lvl="2" indent="-285750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sz="2800">
                <a:latin typeface="Calibri"/>
                <a:ea typeface="Calibri"/>
                <a:cs typeface="Calibri"/>
              </a:rPr>
              <a:t>Switch </a:t>
            </a:r>
            <a:r>
              <a:rPr lang="fr-FR" sz="2800" err="1">
                <a:latin typeface="Calibri"/>
                <a:ea typeface="Calibri"/>
                <a:cs typeface="Calibri"/>
              </a:rPr>
              <a:t>Heaters</a:t>
            </a:r>
            <a:endParaRPr lang="fr-FR" sz="2800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Arial"/>
            </a:endParaRPr>
          </a:p>
          <a:p>
            <a:pPr marL="180975" lvl="1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Arial"/>
            </a:endParaRPr>
          </a:p>
          <a:p>
            <a:pPr marL="180975" lvl="1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Arial"/>
            </a:endParaRPr>
          </a:p>
          <a:p>
            <a:pPr marL="581025" lvl="2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marL="581025" lvl="2" indent="-180975">
              <a:lnSpc>
                <a:spcPct val="7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66EB8531-53AE-40E7-86BA-E867748E680D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1236BF-57EF-4BA2-A099-8962520BCC4A}" type="slidenum">
              <a:t>6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mage 7" descr="Winter is Coming - Railway Track and Structures">
            <a:extLst>
              <a:ext uri="{FF2B5EF4-FFF2-40B4-BE49-F238E27FC236}">
                <a16:creationId xmlns:a16="http://schemas.microsoft.com/office/drawing/2014/main" id="{6095A4CD-3AD1-B14E-78EB-EDF87370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76933"/>
            <a:ext cx="4955115" cy="32842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82FD7A-07DC-5CC6-B867-DDC817D75D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096" y="253473"/>
            <a:ext cx="6267453" cy="1143000"/>
          </a:xfrm>
        </p:spPr>
        <p:txBody>
          <a:bodyPr/>
          <a:lstStyle/>
          <a:p>
            <a:pPr lvl="0"/>
            <a:r>
              <a:rPr lang="fr-FR" b="0">
                <a:latin typeface="Calibri"/>
                <a:ea typeface="Calibri"/>
                <a:cs typeface="Calibri"/>
              </a:rPr>
              <a:t>Essential concepts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AE24E-CAF0-37A5-0B55-B143DBDC70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0414" y="1400986"/>
            <a:ext cx="8245100" cy="5166559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fr-FR" err="1">
                <a:latin typeface="Calibri"/>
                <a:ea typeface="Calibri"/>
                <a:cs typeface="Calibri"/>
              </a:rPr>
              <a:t>Dijkstra’s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Algorithm</a:t>
            </a:r>
            <a:endParaRPr lang="pt-BR">
              <a:ea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 err="1">
                <a:latin typeface="Calibri"/>
                <a:ea typeface="Calibri"/>
                <a:cs typeface="Calibri"/>
              </a:rPr>
              <a:t>Algorithm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created</a:t>
            </a:r>
            <a:r>
              <a:rPr lang="fr-FR">
                <a:latin typeface="Calibri"/>
                <a:ea typeface="Calibri"/>
                <a:cs typeface="Calibri"/>
              </a:rPr>
              <a:t> to solve transport </a:t>
            </a:r>
            <a:r>
              <a:rPr lang="fr-FR" err="1">
                <a:latin typeface="Calibri"/>
                <a:ea typeface="Calibri"/>
                <a:cs typeface="Calibri"/>
              </a:rPr>
              <a:t>problems</a:t>
            </a:r>
            <a:r>
              <a:rPr lang="fr-FR">
                <a:latin typeface="Calibri"/>
                <a:ea typeface="Calibri"/>
                <a:cs typeface="Calibri"/>
              </a:rPr>
              <a:t> (Graph Theory)</a:t>
            </a:r>
          </a:p>
          <a:p>
            <a:pPr marL="0" lvl="1" indent="0">
              <a:lnSpc>
                <a:spcPct val="150000"/>
              </a:lnSpc>
              <a:buClr>
                <a:srgbClr val="00ABCC"/>
              </a:buClr>
              <a:buNone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lvl="1">
              <a:lnSpc>
                <a:spcPct val="80000"/>
              </a:lnSpc>
              <a:buClr>
                <a:srgbClr val="00ABCC"/>
              </a:buClr>
              <a:buChar char="•"/>
            </a:pPr>
            <a:endParaRPr lang="fr-FR" sz="1400" b="1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8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Arial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F68FFAF4-D112-B1D4-B206-CF1FCDCFAF8B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8B39DD-088B-412E-88F1-27C35C4CC32A}" type="slidenum">
              <a:t>7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Imagem 6" descr="Data Structures and Algorithms: Weighted Graph Processing — Part 1: Dijkstra  | by Sethuram.S.V | Medium">
            <a:extLst>
              <a:ext uri="{FF2B5EF4-FFF2-40B4-BE49-F238E27FC236}">
                <a16:creationId xmlns:a16="http://schemas.microsoft.com/office/drawing/2014/main" id="{DD994141-2B77-D765-B3FE-3C4A1AA6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95" y="3562164"/>
            <a:ext cx="6404677" cy="27723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F6DAB-5509-6A6B-D40F-8FD03A7F96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8596" y="232307"/>
            <a:ext cx="6267453" cy="1143000"/>
          </a:xfrm>
        </p:spPr>
        <p:txBody>
          <a:bodyPr/>
          <a:lstStyle/>
          <a:p>
            <a:pPr lvl="0"/>
            <a:r>
              <a:rPr lang="fr-FR" b="0">
                <a:latin typeface="Calibri"/>
                <a:ea typeface="Calibri"/>
                <a:cs typeface="Calibri"/>
              </a:rPr>
              <a:t>Essential concepts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18337-F1AC-E240-1AE8-AC1F3C4710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6748" y="2184153"/>
            <a:ext cx="8033434" cy="3991809"/>
          </a:xfrm>
        </p:spPr>
        <p:txBody>
          <a:bodyPr/>
          <a:lstStyle/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r>
              <a:rPr lang="fr-FR">
                <a:latin typeface="Calibri"/>
                <a:ea typeface="Calibri"/>
                <a:cs typeface="Calibri"/>
              </a:rPr>
              <a:t>The </a:t>
            </a:r>
            <a:r>
              <a:rPr lang="fr-FR" err="1">
                <a:latin typeface="Calibri"/>
                <a:ea typeface="Calibri"/>
                <a:cs typeface="Calibri"/>
              </a:rPr>
              <a:t>algorithm</a:t>
            </a:r>
            <a:r>
              <a:rPr lang="fr-FR">
                <a:latin typeface="Calibri"/>
                <a:ea typeface="Calibri"/>
                <a:cs typeface="Calibri"/>
              </a:rPr>
              <a:t> </a:t>
            </a:r>
            <a:r>
              <a:rPr lang="fr-FR" err="1">
                <a:latin typeface="Calibri"/>
                <a:ea typeface="Calibri"/>
                <a:cs typeface="Calibri"/>
              </a:rPr>
              <a:t>is</a:t>
            </a:r>
            <a:r>
              <a:rPr lang="fr-FR">
                <a:latin typeface="Calibri"/>
                <a:ea typeface="Calibri"/>
                <a:cs typeface="Calibri"/>
              </a:rPr>
              <a:t> the </a:t>
            </a:r>
            <a:r>
              <a:rPr lang="fr-FR" err="1">
                <a:latin typeface="Calibri"/>
                <a:ea typeface="Calibri"/>
                <a:cs typeface="Calibri"/>
              </a:rPr>
              <a:t>following</a:t>
            </a:r>
            <a:r>
              <a:rPr lang="fr-FR">
                <a:latin typeface="Calibri"/>
                <a:ea typeface="Calibri"/>
                <a:cs typeface="Calibri"/>
              </a:rPr>
              <a:t> :</a:t>
            </a:r>
            <a:endParaRPr lang="fr-FR"/>
          </a:p>
          <a:p>
            <a:pPr marL="1200150" lvl="0" indent="-457200">
              <a:buClr>
                <a:srgbClr val="00ABCC"/>
              </a:buClr>
              <a:buSzPct val="100000"/>
              <a:buAutoNum type="arabicPeriod"/>
            </a:pP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Initialize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all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nodes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infinity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(∞) distance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the source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node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(0).</a:t>
            </a:r>
            <a:endParaRPr lang="fr-FR" sz="2400" i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200150" lvl="0" indent="-457200">
              <a:buClr>
                <a:srgbClr val="00ABCC"/>
              </a:buClr>
              <a:buSzPct val="100000"/>
              <a:buAutoNum type="arabicPeriod"/>
            </a:pP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Visit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unvisited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nodes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smallest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distance.</a:t>
            </a:r>
          </a:p>
          <a:p>
            <a:pPr marL="1200150" lvl="0" indent="-457200">
              <a:buClr>
                <a:srgbClr val="00ABCC"/>
              </a:buClr>
              <a:buSzPct val="100000"/>
              <a:buAutoNum type="arabicPeriod"/>
            </a:pP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Relax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neighbors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by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updating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tentative distances.</a:t>
            </a:r>
          </a:p>
          <a:p>
            <a:pPr marL="1200150" lvl="0" indent="-457200">
              <a:buClr>
                <a:srgbClr val="00ABCC"/>
              </a:buClr>
              <a:buSzPct val="100000"/>
              <a:buAutoNum type="arabicPeriod"/>
            </a:pP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Repeat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until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all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nodes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are </a:t>
            </a:r>
            <a:r>
              <a:rPr lang="fr-FR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visited</a:t>
            </a:r>
            <a:r>
              <a:rPr lang="fr-FR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lvl="1">
              <a:lnSpc>
                <a:spcPct val="80000"/>
              </a:lnSpc>
              <a:buClr>
                <a:srgbClr val="00ABCC"/>
              </a:buClr>
              <a:buChar char="•"/>
            </a:pPr>
            <a:endParaRPr lang="fr-FR" sz="1400" b="1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8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Arial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9B2438E7-80EE-5C74-5D95-150F727A3EAA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E1FC2E-2D41-45D0-B791-A67DB302C823}" type="slidenum">
              <a:t>8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C2104-88F6-237A-B0E7-C410F1F5A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096" y="274640"/>
            <a:ext cx="6267453" cy="1143000"/>
          </a:xfrm>
        </p:spPr>
        <p:txBody>
          <a:bodyPr/>
          <a:lstStyle/>
          <a:p>
            <a:pPr lvl="0"/>
            <a:r>
              <a:rPr lang="fr-FR" b="0">
                <a:latin typeface="Calibri"/>
                <a:ea typeface="Calibri"/>
                <a:cs typeface="Calibri"/>
              </a:rPr>
              <a:t>Essential concepts</a:t>
            </a:r>
            <a:endParaRPr lang="pt-B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98E3C-157F-E37E-9F34-2665FB774A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8581" y="1422152"/>
            <a:ext cx="6213101" cy="8394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sz="3000" err="1">
                <a:latin typeface="Calibri"/>
                <a:ea typeface="Calibri"/>
                <a:cs typeface="Calibri"/>
              </a:rPr>
              <a:t>It's</a:t>
            </a:r>
            <a:r>
              <a:rPr lang="fr-FR" sz="3000">
                <a:latin typeface="Calibri"/>
                <a:ea typeface="Calibri"/>
                <a:cs typeface="Calibri"/>
              </a:rPr>
              <a:t> </a:t>
            </a:r>
            <a:r>
              <a:rPr lang="fr-FR" sz="3000" err="1">
                <a:latin typeface="Calibri"/>
                <a:ea typeface="Calibri"/>
                <a:cs typeface="Calibri"/>
              </a:rPr>
              <a:t>easier</a:t>
            </a:r>
            <a:r>
              <a:rPr lang="fr-FR" sz="3000">
                <a:latin typeface="Calibri"/>
                <a:ea typeface="Calibri"/>
                <a:cs typeface="Calibri"/>
              </a:rPr>
              <a:t> </a:t>
            </a:r>
            <a:r>
              <a:rPr lang="fr-FR" sz="3000" err="1">
                <a:latin typeface="Calibri"/>
                <a:ea typeface="Calibri"/>
                <a:cs typeface="Calibri"/>
              </a:rPr>
              <a:t>than</a:t>
            </a:r>
            <a:r>
              <a:rPr lang="fr-FR" sz="3000">
                <a:latin typeface="Calibri"/>
                <a:ea typeface="Calibri"/>
                <a:cs typeface="Calibri"/>
              </a:rPr>
              <a:t> </a:t>
            </a:r>
            <a:r>
              <a:rPr lang="fr-FR" sz="3000" err="1">
                <a:latin typeface="Calibri"/>
                <a:ea typeface="Calibri"/>
                <a:cs typeface="Calibri"/>
              </a:rPr>
              <a:t>sounds</a:t>
            </a:r>
            <a:endParaRPr lang="fr-FR" sz="3000" err="1">
              <a:ea typeface="Calibri"/>
              <a:cs typeface="Calibri"/>
            </a:endParaRPr>
          </a:p>
          <a:p>
            <a:pPr marL="180975" lvl="1">
              <a:lnSpc>
                <a:spcPct val="15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Calibri"/>
            </a:endParaRPr>
          </a:p>
          <a:p>
            <a:pPr lvl="1">
              <a:lnSpc>
                <a:spcPct val="80000"/>
              </a:lnSpc>
              <a:buClr>
                <a:srgbClr val="00ABCC"/>
              </a:buClr>
              <a:buChar char="•"/>
            </a:pPr>
            <a:endParaRPr lang="fr-FR" sz="1400" b="1">
              <a:latin typeface="Calibri"/>
              <a:ea typeface="Calibri"/>
              <a:cs typeface="Calibri"/>
            </a:endParaRPr>
          </a:p>
          <a:p>
            <a:pPr marL="180975" lvl="1" indent="-180975">
              <a:lnSpc>
                <a:spcPct val="80000"/>
              </a:lnSpc>
              <a:buClr>
                <a:srgbClr val="00ABCC"/>
              </a:buClr>
              <a:buFont typeface="Wingdings" pitchFamily="2"/>
              <a:buChar char="§"/>
            </a:pPr>
            <a:endParaRPr lang="fr-FR" sz="2200">
              <a:latin typeface="Calibri"/>
              <a:ea typeface="Calibri"/>
              <a:cs typeface="Arial"/>
            </a:endParaRPr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22B214E5-3691-4A7F-0A5C-8B28C79CF70E}"/>
              </a:ext>
            </a:extLst>
          </p:cNvPr>
          <p:cNvSpPr txBox="1"/>
          <p:nvPr/>
        </p:nvSpPr>
        <p:spPr>
          <a:xfrm>
            <a:off x="8629650" y="6580186"/>
            <a:ext cx="514350" cy="277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BDF72D-D5B1-44A3-89EC-98B91F31F70B}" type="slidenum">
              <a:t>9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Image 6" descr="Une image contenant ligne, diagramme, cercle&#10;&#10;Description générée automatiquement">
            <a:extLst>
              <a:ext uri="{FF2B5EF4-FFF2-40B4-BE49-F238E27FC236}">
                <a16:creationId xmlns:a16="http://schemas.microsoft.com/office/drawing/2014/main" id="{5A999287-5130-BA81-0908-77758A93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17" y="2639483"/>
            <a:ext cx="8022166" cy="312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(4:3)</PresentationFormat>
  <Slides>36</Slides>
  <Notes>2</Notes>
  <HiddenSlides>1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Thème Office</vt:lpstr>
      <vt:lpstr>Route finding system</vt:lpstr>
      <vt:lpstr>Discipline Objective</vt:lpstr>
      <vt:lpstr>Why a route finding system?</vt:lpstr>
      <vt:lpstr>Project Goals</vt:lpstr>
      <vt:lpstr>Requirements</vt:lpstr>
      <vt:lpstr>What is Geodata?</vt:lpstr>
      <vt:lpstr>Essential concepts</vt:lpstr>
      <vt:lpstr>Essential concepts</vt:lpstr>
      <vt:lpstr>Essential concepts</vt:lpstr>
      <vt:lpstr>OK, but how we get the network?</vt:lpstr>
      <vt:lpstr>Python tools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l’exposé</dc:title>
  <dc:creator>Guy DE WEIRELD</dc:creator>
  <cp:revision>20</cp:revision>
  <dcterms:created xsi:type="dcterms:W3CDTF">2009-06-17T14:08:01Z</dcterms:created>
  <dcterms:modified xsi:type="dcterms:W3CDTF">2024-12-20T15:41:52Z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mage">
    <vt:lpwstr/>
  </property>
  <property fmtid="{D5CDD505-2E9C-101B-9397-08002B2CF9AE}" pid="3" name="ContentTypeId">
    <vt:lpwstr>0x0101002F7E94C83DAED24288CE3F7722562575</vt:lpwstr>
  </property>
</Properties>
</file>